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74" r:id="rId2"/>
    <p:sldId id="286" r:id="rId3"/>
    <p:sldId id="275" r:id="rId4"/>
    <p:sldId id="276" r:id="rId5"/>
    <p:sldId id="287" r:id="rId6"/>
    <p:sldId id="277" r:id="rId7"/>
    <p:sldId id="278" r:id="rId8"/>
    <p:sldId id="290" r:id="rId9"/>
    <p:sldId id="288" r:id="rId10"/>
    <p:sldId id="291" r:id="rId11"/>
    <p:sldId id="279" r:id="rId12"/>
    <p:sldId id="289" r:id="rId13"/>
    <p:sldId id="280" r:id="rId14"/>
    <p:sldId id="292" r:id="rId15"/>
    <p:sldId id="284" r:id="rId16"/>
    <p:sldId id="293" r:id="rId17"/>
    <p:sldId id="282" r:id="rId18"/>
    <p:sldId id="283" r:id="rId19"/>
    <p:sldId id="285" r:id="rId20"/>
    <p:sldId id="294" r:id="rId21"/>
    <p:sldId id="281" r:id="rId22"/>
    <p:sldId id="295" r:id="rId23"/>
    <p:sldId id="296" r:id="rId24"/>
    <p:sldId id="297" r:id="rId25"/>
    <p:sldId id="299" r:id="rId26"/>
    <p:sldId id="298" r:id="rId27"/>
    <p:sldId id="300" r:id="rId28"/>
    <p:sldId id="302" r:id="rId29"/>
    <p:sldId id="303" r:id="rId30"/>
    <p:sldId id="304" r:id="rId31"/>
    <p:sldId id="309" r:id="rId32"/>
    <p:sldId id="307" r:id="rId33"/>
    <p:sldId id="308"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51B"/>
    <a:srgbClr val="548235"/>
    <a:srgbClr val="333F5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8" autoAdjust="0"/>
    <p:restoredTop sz="86630" autoAdjust="0"/>
  </p:normalViewPr>
  <p:slideViewPr>
    <p:cSldViewPr snapToGrid="0">
      <p:cViewPr varScale="1">
        <p:scale>
          <a:sx n="50" d="100"/>
          <a:sy n="50" d="100"/>
        </p:scale>
        <p:origin x="4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E779B-A1D8-4071-BA1A-D75A7B43729E}" type="datetimeFigureOut">
              <a:rPr lang="en-AU" smtClean="0"/>
              <a:t>23/06/2018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9A54D-0DA5-41F0-A23E-0BD2F302F87D}" type="slidenum">
              <a:rPr lang="en-AU" smtClean="0"/>
              <a:t>‹#›</a:t>
            </a:fld>
            <a:endParaRPr lang="en-AU"/>
          </a:p>
        </p:txBody>
      </p:sp>
    </p:spTree>
    <p:extLst>
      <p:ext uri="{BB962C8B-B14F-4D97-AF65-F5344CB8AC3E}">
        <p14:creationId xmlns:p14="http://schemas.microsoft.com/office/powerpoint/2010/main" val="268141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I’m going to start by reiterating some of the things</a:t>
            </a:r>
            <a:r>
              <a:rPr lang="en-AU" baseline="0" dirty="0" smtClean="0"/>
              <a:t> that you’ve already heard from my team-mates Simon and Myrtille.</a:t>
            </a:r>
          </a:p>
          <a:p>
            <a:endParaRPr lang="en-AU" baseline="0" dirty="0" smtClean="0"/>
          </a:p>
          <a:p>
            <a:r>
              <a:rPr lang="en-AU" baseline="0" dirty="0" smtClean="0"/>
              <a:t>In my talk, I’m going to focus on the on-farm part of this.</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2</a:t>
            </a:fld>
            <a:endParaRPr lang="en-AU"/>
          </a:p>
        </p:txBody>
      </p:sp>
    </p:spTree>
    <p:extLst>
      <p:ext uri="{BB962C8B-B14F-4D97-AF65-F5344CB8AC3E}">
        <p14:creationId xmlns:p14="http://schemas.microsoft.com/office/powerpoint/2010/main" val="3567156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Some over-prediction of</a:t>
            </a:r>
            <a:r>
              <a:rPr lang="en-AU" baseline="0" dirty="0" smtClean="0"/>
              <a:t> higher yield and some under-prediction of lower yields not fully explained by the covariates.</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31</a:t>
            </a:fld>
            <a:endParaRPr lang="en-AU"/>
          </a:p>
        </p:txBody>
      </p:sp>
    </p:spTree>
    <p:extLst>
      <p:ext uri="{BB962C8B-B14F-4D97-AF65-F5344CB8AC3E}">
        <p14:creationId xmlns:p14="http://schemas.microsoft.com/office/powerpoint/2010/main" val="32651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smtClean="0"/>
              <a:t>In my talk, I’m going to focus on the on-farm part of this – where OFE begins and ends with the farmer. </a:t>
            </a:r>
            <a:endParaRPr lang="en-AU" dirty="0" smtClean="0"/>
          </a:p>
          <a:p>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3</a:t>
            </a:fld>
            <a:endParaRPr lang="en-AU"/>
          </a:p>
        </p:txBody>
      </p:sp>
    </p:spTree>
    <p:extLst>
      <p:ext uri="{BB962C8B-B14F-4D97-AF65-F5344CB8AC3E}">
        <p14:creationId xmlns:p14="http://schemas.microsoft.com/office/powerpoint/2010/main" val="201021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Variation in yield monitor calibration between harvesters is an obvious source of error in trial yield assessments. </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There can be a 20% yield difference in yields recorded by yield monitor runs harvesting in opposite directions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Harvest stoppages  can cause a surges, drops and surges in recorded yield data that has the potential to distort segments of data once extracted for analysis. Keeping the harvester at a constant speed  reduces error in recorded yields, but if this isn’t possible then errors can be filtered from the data prior to analysis (later in this talk). </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9</a:t>
            </a:fld>
            <a:endParaRPr lang="en-AU"/>
          </a:p>
        </p:txBody>
      </p:sp>
    </p:spTree>
    <p:extLst>
      <p:ext uri="{BB962C8B-B14F-4D97-AF65-F5344CB8AC3E}">
        <p14:creationId xmlns:p14="http://schemas.microsoft.com/office/powerpoint/2010/main" val="244270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Variable rate</a:t>
            </a:r>
            <a:r>
              <a:rPr lang="en-AU" baseline="0" dirty="0" smtClean="0"/>
              <a:t> lime was applied across the field and trial design aimed to cover the different liming zones.</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12</a:t>
            </a:fld>
            <a:endParaRPr lang="en-AU"/>
          </a:p>
        </p:txBody>
      </p:sp>
    </p:spTree>
    <p:extLst>
      <p:ext uri="{BB962C8B-B14F-4D97-AF65-F5344CB8AC3E}">
        <p14:creationId xmlns:p14="http://schemas.microsoft.com/office/powerpoint/2010/main" val="4245973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If you</a:t>
            </a:r>
            <a:r>
              <a:rPr lang="en-AU" baseline="0" dirty="0" smtClean="0"/>
              <a:t> follow recommendations I spoke of when I was talking about designs, then data cleaning will be much simplified.</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15</a:t>
            </a:fld>
            <a:endParaRPr lang="en-AU"/>
          </a:p>
        </p:txBody>
      </p:sp>
    </p:spTree>
    <p:extLst>
      <p:ext uri="{BB962C8B-B14F-4D97-AF65-F5344CB8AC3E}">
        <p14:creationId xmlns:p14="http://schemas.microsoft.com/office/powerpoint/2010/main" val="4262839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18</a:t>
            </a:fld>
            <a:endParaRPr lang="en-AU"/>
          </a:p>
        </p:txBody>
      </p:sp>
    </p:spTree>
    <p:extLst>
      <p:ext uri="{BB962C8B-B14F-4D97-AF65-F5344CB8AC3E}">
        <p14:creationId xmlns:p14="http://schemas.microsoft.com/office/powerpoint/2010/main" val="296500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can see now that there is a significant (check the </a:t>
            </a:r>
            <a:r>
              <a:rPr lang="en-US" sz="1200" kern="1200" dirty="0" err="1" smtClean="0">
                <a:solidFill>
                  <a:schemeClr val="tx1"/>
                </a:solidFill>
                <a:effectLst/>
                <a:latin typeface="+mn-lt"/>
                <a:ea typeface="+mn-ea"/>
                <a:cs typeface="+mn-cs"/>
              </a:rPr>
              <a:t>Anova</a:t>
            </a:r>
            <a:r>
              <a:rPr lang="en-US" sz="1200" kern="1200" dirty="0" smtClean="0">
                <a:solidFill>
                  <a:schemeClr val="tx1"/>
                </a:solidFill>
                <a:effectLst/>
                <a:latin typeface="+mn-lt"/>
                <a:ea typeface="+mn-ea"/>
                <a:cs typeface="+mn-cs"/>
              </a:rPr>
              <a:t>) difference between the three yield classes, and that each responds differently to K applications - and only the lowest yielding areas respond as would be expected (increasing yields with increasing rates up to a maximum yield).</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22</a:t>
            </a:fld>
            <a:endParaRPr lang="en-AU"/>
          </a:p>
        </p:txBody>
      </p:sp>
    </p:spTree>
    <p:extLst>
      <p:ext uri="{BB962C8B-B14F-4D97-AF65-F5344CB8AC3E}">
        <p14:creationId xmlns:p14="http://schemas.microsoft.com/office/powerpoint/2010/main" val="285566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Intercept changes with low/high yields.</a:t>
            </a:r>
          </a:p>
          <a:p>
            <a:endParaRPr lang="en-AU" dirty="0" smtClean="0"/>
          </a:p>
          <a:p>
            <a:r>
              <a:rPr lang="en-AU" dirty="0" smtClean="0"/>
              <a:t>Slope shows negative response to higher rates of</a:t>
            </a:r>
            <a:r>
              <a:rPr lang="en-AU" baseline="0" dirty="0" smtClean="0"/>
              <a:t> K, and only small parts of the trial are showing positive response.</a:t>
            </a:r>
          </a:p>
          <a:p>
            <a:endParaRPr lang="en-AU" baseline="0" dirty="0" smtClean="0"/>
          </a:p>
          <a:p>
            <a:r>
              <a:rPr lang="en-AU" baseline="0" dirty="0" smtClean="0"/>
              <a:t>The shape of the response curve is related to yields, but what does that mean?</a:t>
            </a:r>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28</a:t>
            </a:fld>
            <a:endParaRPr lang="en-AU"/>
          </a:p>
        </p:txBody>
      </p:sp>
    </p:spTree>
    <p:extLst>
      <p:ext uri="{BB962C8B-B14F-4D97-AF65-F5344CB8AC3E}">
        <p14:creationId xmlns:p14="http://schemas.microsoft.com/office/powerpoint/2010/main" val="2351750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I’ve already spoken about clustering and GAMs,</a:t>
            </a:r>
            <a:r>
              <a:rPr lang="en-AU" baseline="0" dirty="0" smtClean="0"/>
              <a:t> so I won’t go into them here.</a:t>
            </a:r>
            <a:endParaRPr lang="en-AU" dirty="0"/>
          </a:p>
        </p:txBody>
      </p:sp>
      <p:sp>
        <p:nvSpPr>
          <p:cNvPr id="4" name="Slide Number Placeholder 3"/>
          <p:cNvSpPr>
            <a:spLocks noGrp="1"/>
          </p:cNvSpPr>
          <p:nvPr>
            <p:ph type="sldNum" sz="quarter" idx="10"/>
          </p:nvPr>
        </p:nvSpPr>
        <p:spPr/>
        <p:txBody>
          <a:bodyPr/>
          <a:lstStyle/>
          <a:p>
            <a:fld id="{55E9A54D-0DA5-41F0-A23E-0BD2F302F87D}" type="slidenum">
              <a:rPr lang="en-AU" smtClean="0"/>
              <a:t>29</a:t>
            </a:fld>
            <a:endParaRPr lang="en-AU"/>
          </a:p>
        </p:txBody>
      </p:sp>
    </p:spTree>
    <p:extLst>
      <p:ext uri="{BB962C8B-B14F-4D97-AF65-F5344CB8AC3E}">
        <p14:creationId xmlns:p14="http://schemas.microsoft.com/office/powerpoint/2010/main" val="415135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69D2-A2EB-4D91-814D-4494FEBA026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82A1EA9-9B9C-41B1-8B33-8D0D0BB0CC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4FD55C2-C02E-4182-9B3D-234BCF3F17A5}"/>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5" name="Footer Placeholder 4">
            <a:extLst>
              <a:ext uri="{FF2B5EF4-FFF2-40B4-BE49-F238E27FC236}">
                <a16:creationId xmlns:a16="http://schemas.microsoft.com/office/drawing/2014/main" id="{4A7A407A-4D68-4FEE-9F98-DE60752CCF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9187CF6-2A0D-4368-B590-8D90E3527BC4}"/>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3940716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F7E7-6994-4AA5-9009-9C222A0C9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C7807FC-960F-443E-A3B1-CE39685E8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34FFD89-15D9-4A80-9680-A1675E2BF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FA7316-79B0-47BF-8E7C-7AF6FD57EB18}"/>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6" name="Footer Placeholder 5">
            <a:extLst>
              <a:ext uri="{FF2B5EF4-FFF2-40B4-BE49-F238E27FC236}">
                <a16:creationId xmlns:a16="http://schemas.microsoft.com/office/drawing/2014/main" id="{EB1D4169-C11F-4E5E-8F58-6945290521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2EB37CB-314F-4DA8-BAEA-3BE3E2418204}"/>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231302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EA8E-0E9B-4A7E-AB4B-A094DF9EC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7F350B7-13F7-4A0C-9D6D-D02117CFE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104FEAB-F6B3-4967-BBF5-0C5B6BF20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9B6239-9E64-4332-8C18-E326214E77A1}"/>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6" name="Footer Placeholder 5">
            <a:extLst>
              <a:ext uri="{FF2B5EF4-FFF2-40B4-BE49-F238E27FC236}">
                <a16:creationId xmlns:a16="http://schemas.microsoft.com/office/drawing/2014/main" id="{E58F201D-5F2B-4CAC-A940-5CD71C7C084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B7CD6CF-72A9-4F50-AF7E-8B0DE4D16F4E}"/>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1949582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C46D-97B3-47F4-B9FE-ACDD6626CCB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B226F69-F0F2-43A7-9D76-00F6D956AF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EDF7A9-33DF-4636-AE14-DDC7AC45337F}"/>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5" name="Footer Placeholder 4">
            <a:extLst>
              <a:ext uri="{FF2B5EF4-FFF2-40B4-BE49-F238E27FC236}">
                <a16:creationId xmlns:a16="http://schemas.microsoft.com/office/drawing/2014/main" id="{7FF24698-FD00-4977-A566-568C6CF14F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01E90E2-9700-4BD8-9021-A25B88692748}"/>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127316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FB3DC-F6A3-4DA7-B05F-5BD11947F7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D55A9F5-066D-4870-AB31-2A89E736C8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E7B08F-D4B9-4FFA-9B89-54BC30DF4B9B}"/>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5" name="Footer Placeholder 4">
            <a:extLst>
              <a:ext uri="{FF2B5EF4-FFF2-40B4-BE49-F238E27FC236}">
                <a16:creationId xmlns:a16="http://schemas.microsoft.com/office/drawing/2014/main" id="{2AC6AC26-8F21-4EE4-A25E-A2DF09F843A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518F4-A9E0-49A8-8878-097D8D9B2C1C}"/>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177872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AE18-739F-4226-9054-2166FCDC7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ED095FE-05A5-4FC9-BFC1-7C75F9A63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9806D6-7E46-482A-9A89-16C9D34C9255}"/>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5" name="Footer Placeholder 4">
            <a:extLst>
              <a:ext uri="{FF2B5EF4-FFF2-40B4-BE49-F238E27FC236}">
                <a16:creationId xmlns:a16="http://schemas.microsoft.com/office/drawing/2014/main" id="{E81E8D1A-79A8-458E-986C-A67DE1C9867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2126FBA-A085-48D4-AD32-D5FA777279D6}"/>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195853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3931-586B-4D91-90AA-2DA32F4A49BA}"/>
              </a:ext>
            </a:extLst>
          </p:cNvPr>
          <p:cNvSpPr>
            <a:spLocks noGrp="1"/>
          </p:cNvSpPr>
          <p:nvPr>
            <p:ph type="title"/>
          </p:nvPr>
        </p:nvSpPr>
        <p:spPr>
          <a:xfrm>
            <a:off x="1532586" y="365125"/>
            <a:ext cx="10200068" cy="1325563"/>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DECE1D-1799-4029-B58D-A705B84A30FD}"/>
              </a:ext>
            </a:extLst>
          </p:cNvPr>
          <p:cNvSpPr>
            <a:spLocks noGrp="1"/>
          </p:cNvSpPr>
          <p:nvPr>
            <p:ph sz="half" idx="1"/>
          </p:nvPr>
        </p:nvSpPr>
        <p:spPr>
          <a:xfrm>
            <a:off x="1532586" y="1690688"/>
            <a:ext cx="10200068"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965"/>
            <a:ext cx="1256780" cy="6852035"/>
          </a:xfrm>
          <a:prstGeom prst="rect">
            <a:avLst/>
          </a:prstGeom>
        </p:spPr>
      </p:pic>
    </p:spTree>
    <p:extLst>
      <p:ext uri="{BB962C8B-B14F-4D97-AF65-F5344CB8AC3E}">
        <p14:creationId xmlns:p14="http://schemas.microsoft.com/office/powerpoint/2010/main" val="2979173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3931-586B-4D91-90AA-2DA32F4A49BA}"/>
              </a:ext>
            </a:extLst>
          </p:cNvPr>
          <p:cNvSpPr>
            <a:spLocks noGrp="1"/>
          </p:cNvSpPr>
          <p:nvPr>
            <p:ph type="title"/>
          </p:nvPr>
        </p:nvSpPr>
        <p:spPr>
          <a:xfrm>
            <a:off x="1532586" y="365125"/>
            <a:ext cx="10200068" cy="1325563"/>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DECE1D-1799-4029-B58D-A705B84A30FD}"/>
              </a:ext>
            </a:extLst>
          </p:cNvPr>
          <p:cNvSpPr>
            <a:spLocks noGrp="1"/>
          </p:cNvSpPr>
          <p:nvPr>
            <p:ph sz="half" idx="1"/>
          </p:nvPr>
        </p:nvSpPr>
        <p:spPr>
          <a:xfrm>
            <a:off x="1532586" y="1690688"/>
            <a:ext cx="10200068"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191368" cy="6858000"/>
          </a:xfrm>
          <a:prstGeom prst="rect">
            <a:avLst/>
          </a:prstGeom>
        </p:spPr>
      </p:pic>
    </p:spTree>
    <p:extLst>
      <p:ext uri="{BB962C8B-B14F-4D97-AF65-F5344CB8AC3E}">
        <p14:creationId xmlns:p14="http://schemas.microsoft.com/office/powerpoint/2010/main" val="245740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3931-586B-4D91-90AA-2DA32F4A49BA}"/>
              </a:ext>
            </a:extLst>
          </p:cNvPr>
          <p:cNvSpPr>
            <a:spLocks noGrp="1"/>
          </p:cNvSpPr>
          <p:nvPr>
            <p:ph type="title"/>
          </p:nvPr>
        </p:nvSpPr>
        <p:spPr>
          <a:xfrm>
            <a:off x="1532586" y="365125"/>
            <a:ext cx="10200068" cy="1325563"/>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DECE1D-1799-4029-B58D-A705B84A30FD}"/>
              </a:ext>
            </a:extLst>
          </p:cNvPr>
          <p:cNvSpPr>
            <a:spLocks noGrp="1"/>
          </p:cNvSpPr>
          <p:nvPr>
            <p:ph sz="half" idx="1"/>
          </p:nvPr>
        </p:nvSpPr>
        <p:spPr>
          <a:xfrm>
            <a:off x="1532586" y="1690688"/>
            <a:ext cx="10200068"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339403" cy="6863725"/>
          </a:xfrm>
          <a:prstGeom prst="rect">
            <a:avLst/>
          </a:prstGeom>
        </p:spPr>
      </p:pic>
    </p:spTree>
    <p:extLst>
      <p:ext uri="{BB962C8B-B14F-4D97-AF65-F5344CB8AC3E}">
        <p14:creationId xmlns:p14="http://schemas.microsoft.com/office/powerpoint/2010/main" val="27018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3931-586B-4D91-90AA-2DA32F4A49BA}"/>
              </a:ext>
            </a:extLst>
          </p:cNvPr>
          <p:cNvSpPr>
            <a:spLocks noGrp="1"/>
          </p:cNvSpPr>
          <p:nvPr>
            <p:ph type="title"/>
          </p:nvPr>
        </p:nvSpPr>
        <p:spPr>
          <a:xfrm>
            <a:off x="1532586" y="365125"/>
            <a:ext cx="10200068" cy="1325563"/>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DECE1D-1799-4029-B58D-A705B84A30FD}"/>
              </a:ext>
            </a:extLst>
          </p:cNvPr>
          <p:cNvSpPr>
            <a:spLocks noGrp="1"/>
          </p:cNvSpPr>
          <p:nvPr>
            <p:ph sz="half" idx="1"/>
          </p:nvPr>
        </p:nvSpPr>
        <p:spPr>
          <a:xfrm>
            <a:off x="1532586" y="1690688"/>
            <a:ext cx="10200068"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Tree>
    <p:extLst>
      <p:ext uri="{BB962C8B-B14F-4D97-AF65-F5344CB8AC3E}">
        <p14:creationId xmlns:p14="http://schemas.microsoft.com/office/powerpoint/2010/main" val="289364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478A-6E84-4593-BD77-EC7BCD905FF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89276D5-C28F-41B6-A066-F58E0E98B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5B4FD1-94A2-42DD-B3BB-F14A4F9C84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07D6042-9D24-4EE9-AFE2-F88B086C1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587565-BAC0-4576-A83E-278879BFC7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3E00B37-09F8-4B47-85B2-BE494BFDAF73}"/>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8" name="Footer Placeholder 7">
            <a:extLst>
              <a:ext uri="{FF2B5EF4-FFF2-40B4-BE49-F238E27FC236}">
                <a16:creationId xmlns:a16="http://schemas.microsoft.com/office/drawing/2014/main" id="{A60F85B0-AD10-423F-99B4-48EF7FC1147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78F1FF0-BA0E-4166-8A39-278705805F1F}"/>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214638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D373-D7AB-4442-874A-D873F347737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F494EAE-C610-47B2-B4DD-7DAF70169822}"/>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4" name="Footer Placeholder 3">
            <a:extLst>
              <a:ext uri="{FF2B5EF4-FFF2-40B4-BE49-F238E27FC236}">
                <a16:creationId xmlns:a16="http://schemas.microsoft.com/office/drawing/2014/main" id="{37389EF5-6C30-4837-AB71-077C9D48FA6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546A1A5-FC48-466C-81C0-3591C162B49F}"/>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280434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0204D-0A1D-4078-8218-69DB04EB827C}"/>
              </a:ext>
            </a:extLst>
          </p:cNvPr>
          <p:cNvSpPr>
            <a:spLocks noGrp="1"/>
          </p:cNvSpPr>
          <p:nvPr>
            <p:ph type="dt" sz="half" idx="10"/>
          </p:nvPr>
        </p:nvSpPr>
        <p:spPr/>
        <p:txBody>
          <a:bodyPr/>
          <a:lstStyle/>
          <a:p>
            <a:fld id="{4F03BFE8-FF5B-4D6E-A628-8636D5E7A5EE}" type="datetimeFigureOut">
              <a:rPr lang="en-AU" smtClean="0"/>
              <a:t>23/06/2018</a:t>
            </a:fld>
            <a:endParaRPr lang="en-AU"/>
          </a:p>
        </p:txBody>
      </p:sp>
      <p:sp>
        <p:nvSpPr>
          <p:cNvPr id="3" name="Footer Placeholder 2">
            <a:extLst>
              <a:ext uri="{FF2B5EF4-FFF2-40B4-BE49-F238E27FC236}">
                <a16:creationId xmlns:a16="http://schemas.microsoft.com/office/drawing/2014/main" id="{9B99DFE3-5374-40CD-B1D0-28FF820E817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42F2130-D2CA-4219-8F05-A285642215D5}"/>
              </a:ext>
            </a:extLst>
          </p:cNvPr>
          <p:cNvSpPr>
            <a:spLocks noGrp="1"/>
          </p:cNvSpPr>
          <p:nvPr>
            <p:ph type="sldNum" sz="quarter" idx="12"/>
          </p:nvPr>
        </p:nvSpPr>
        <p:spPr/>
        <p:txBody>
          <a:bodyPr/>
          <a:lstStyle/>
          <a:p>
            <a:fld id="{EDE59351-FD19-426C-B824-622D34203432}" type="slidenum">
              <a:rPr lang="en-AU" smtClean="0"/>
              <a:t>‹#›</a:t>
            </a:fld>
            <a:endParaRPr lang="en-AU"/>
          </a:p>
        </p:txBody>
      </p:sp>
    </p:spTree>
    <p:extLst>
      <p:ext uri="{BB962C8B-B14F-4D97-AF65-F5344CB8AC3E}">
        <p14:creationId xmlns:p14="http://schemas.microsoft.com/office/powerpoint/2010/main" val="247923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0EAC4-3F66-4E2E-9406-784A2DDD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DA1579C-8949-4D5C-9914-118D660CD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9F513AB-BE27-46A4-8CEA-B062EDFCE1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03BFE8-FF5B-4D6E-A628-8636D5E7A5EE}" type="datetimeFigureOut">
              <a:rPr lang="en-AU" smtClean="0"/>
              <a:t>23/06/2018</a:t>
            </a:fld>
            <a:endParaRPr lang="en-AU"/>
          </a:p>
        </p:txBody>
      </p:sp>
      <p:sp>
        <p:nvSpPr>
          <p:cNvPr id="5" name="Footer Placeholder 4">
            <a:extLst>
              <a:ext uri="{FF2B5EF4-FFF2-40B4-BE49-F238E27FC236}">
                <a16:creationId xmlns:a16="http://schemas.microsoft.com/office/drawing/2014/main" id="{2BADFAEF-CEB6-4AEB-A49C-56A0EA662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D990C04-52B8-48B5-86D7-3D50882539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59351-FD19-426C-B824-622D34203432}" type="slidenum">
              <a:rPr lang="en-AU" smtClean="0"/>
              <a:t>‹#›</a:t>
            </a:fld>
            <a:endParaRPr lang="en-AU"/>
          </a:p>
        </p:txBody>
      </p:sp>
    </p:spTree>
    <p:extLst>
      <p:ext uri="{BB962C8B-B14F-4D97-AF65-F5344CB8AC3E}">
        <p14:creationId xmlns:p14="http://schemas.microsoft.com/office/powerpoint/2010/main" val="29740093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4" r:id="rId4"/>
    <p:sldLayoutId id="2147483685" r:id="rId5"/>
    <p:sldLayoutId id="2147483686" r:id="rId6"/>
    <p:sldLayoutId id="2147483677" r:id="rId7"/>
    <p:sldLayoutId id="2147483678" r:id="rId8"/>
    <p:sldLayoutId id="2147483679" r:id="rId9"/>
    <p:sldLayoutId id="2147483680" r:id="rId10"/>
    <p:sldLayoutId id="2147483681" r:id="rId11"/>
    <p:sldLayoutId id="2147483682" r:id="rId12"/>
    <p:sldLayoutId id="21474836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Fiona.Evans@murdoch.edu.au" TargetMode="External"/><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C:\Fiona\Wheat Photos\0347040_Wheat_canol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5005"/>
            <a:ext cx="12305212" cy="57654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83B6AA7-0EB3-4D8B-8FC5-E91CF72EEAF7}"/>
              </a:ext>
            </a:extLst>
          </p:cNvPr>
          <p:cNvSpPr/>
          <p:nvPr/>
        </p:nvSpPr>
        <p:spPr>
          <a:xfrm>
            <a:off x="0" y="5025590"/>
            <a:ext cx="12192000" cy="1832410"/>
          </a:xfrm>
          <a:prstGeom prst="rect">
            <a:avLst/>
          </a:prstGeom>
          <a:gradFill flip="none" rotWithShape="1">
            <a:gsLst>
              <a:gs pos="47000">
                <a:schemeClr val="accent3">
                  <a:lumMod val="5000"/>
                  <a:lumOff val="95000"/>
                </a:schemeClr>
              </a:gs>
              <a:gs pos="79000">
                <a:schemeClr val="accent3">
                  <a:lumMod val="45000"/>
                  <a:lumOff val="55000"/>
                </a:schemeClr>
              </a:gs>
              <a:gs pos="96000">
                <a:schemeClr val="bg1">
                  <a:lumMod val="75000"/>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a:xfrm>
            <a:off x="630654" y="-163112"/>
            <a:ext cx="10515600" cy="1697304"/>
          </a:xfrm>
        </p:spPr>
        <p:txBody>
          <a:bodyPr>
            <a:normAutofit/>
          </a:bodyPr>
          <a:lstStyle/>
          <a:p>
            <a:r>
              <a:rPr lang="en-AU" sz="6600" dirty="0" smtClean="0"/>
              <a:t>Data, designs and statistics</a:t>
            </a:r>
            <a:endParaRPr lang="en-AU" sz="6600" dirty="0"/>
          </a:p>
        </p:txBody>
      </p:sp>
      <p:sp>
        <p:nvSpPr>
          <p:cNvPr id="5" name="Text Placeholder 4"/>
          <p:cNvSpPr>
            <a:spLocks noGrp="1"/>
          </p:cNvSpPr>
          <p:nvPr>
            <p:ph type="body" idx="1"/>
          </p:nvPr>
        </p:nvSpPr>
        <p:spPr>
          <a:xfrm>
            <a:off x="900861" y="3321772"/>
            <a:ext cx="10515600" cy="1500187"/>
          </a:xfrm>
        </p:spPr>
        <p:txBody>
          <a:bodyPr>
            <a:normAutofit/>
          </a:bodyPr>
          <a:lstStyle/>
          <a:p>
            <a:r>
              <a:rPr lang="en-AU" sz="3200" dirty="0" smtClean="0">
                <a:solidFill>
                  <a:schemeClr val="tx1"/>
                </a:solidFill>
              </a:rPr>
              <a:t>… for on-farm experiments</a:t>
            </a:r>
          </a:p>
        </p:txBody>
      </p:sp>
      <p:pic>
        <p:nvPicPr>
          <p:cNvPr id="6" name="Picture 5">
            <a:extLst>
              <a:ext uri="{FF2B5EF4-FFF2-40B4-BE49-F238E27FC236}">
                <a16:creationId xmlns:a16="http://schemas.microsoft.com/office/drawing/2014/main" id="{8A09D638-251C-4037-A951-202FEC650C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15805" y="5350342"/>
            <a:ext cx="2973454" cy="492292"/>
          </a:xfrm>
          <a:prstGeom prst="rect">
            <a:avLst/>
          </a:prstGeom>
        </p:spPr>
      </p:pic>
      <p:pic>
        <p:nvPicPr>
          <p:cNvPr id="7" name="Picture 2" descr="Image result for murdoch university">
            <a:extLst>
              <a:ext uri="{FF2B5EF4-FFF2-40B4-BE49-F238E27FC236}">
                <a16:creationId xmlns:a16="http://schemas.microsoft.com/office/drawing/2014/main" id="{55505D43-BE34-4608-B61B-54974DAB275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99737" y="5315621"/>
            <a:ext cx="2413104" cy="5617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210445A-1FA2-416F-A085-21E052753A69}"/>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8856"/>
          <a:stretch/>
        </p:blipFill>
        <p:spPr>
          <a:xfrm>
            <a:off x="0" y="5223280"/>
            <a:ext cx="3967673" cy="680315"/>
          </a:xfrm>
          <a:prstGeom prst="rect">
            <a:avLst/>
          </a:prstGeom>
        </p:spPr>
      </p:pic>
      <p:pic>
        <p:nvPicPr>
          <p:cNvPr id="9" name="Picture 8">
            <a:extLst>
              <a:ext uri="{FF2B5EF4-FFF2-40B4-BE49-F238E27FC236}">
                <a16:creationId xmlns:a16="http://schemas.microsoft.com/office/drawing/2014/main" id="{979BC097-4F5C-4379-9221-B15134D7373B}"/>
              </a:ext>
            </a:extLst>
          </p:cNvPr>
          <p:cNvPicPr>
            <a:picLocks noChangeAspect="1"/>
          </p:cNvPicPr>
          <p:nvPr/>
        </p:nvPicPr>
        <p:blipFill rotWithShape="1">
          <a:blip r:embed="rId6">
            <a:extLst>
              <a:ext uri="{28A0092B-C50C-407E-A947-70E740481C1C}">
                <a14:useLocalDpi xmlns:a14="http://schemas.microsoft.com/office/drawing/2010/main" val="0"/>
              </a:ext>
            </a:extLst>
          </a:blip>
          <a:srcRect t="4550" b="8837"/>
          <a:stretch/>
        </p:blipFill>
        <p:spPr>
          <a:xfrm>
            <a:off x="9944100" y="5289381"/>
            <a:ext cx="1953491" cy="614214"/>
          </a:xfrm>
          <a:prstGeom prst="rect">
            <a:avLst/>
          </a:prstGeom>
        </p:spPr>
      </p:pic>
      <p:cxnSp>
        <p:nvCxnSpPr>
          <p:cNvPr id="10" name="Straight Connector 9">
            <a:extLst>
              <a:ext uri="{FF2B5EF4-FFF2-40B4-BE49-F238E27FC236}">
                <a16:creationId xmlns:a16="http://schemas.microsoft.com/office/drawing/2014/main" id="{D24C1BBB-DD0D-4C9D-A005-EE8294268A7B}"/>
              </a:ext>
            </a:extLst>
          </p:cNvPr>
          <p:cNvCxnSpPr>
            <a:cxnSpLocks/>
          </p:cNvCxnSpPr>
          <p:nvPr/>
        </p:nvCxnSpPr>
        <p:spPr>
          <a:xfrm>
            <a:off x="0" y="503959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4A680EB-69CE-4E63-8379-85AAECE69CD1}"/>
              </a:ext>
            </a:extLst>
          </p:cNvPr>
          <p:cNvPicPr>
            <a:picLocks noChangeAspect="1"/>
          </p:cNvPicPr>
          <p:nvPr/>
        </p:nvPicPr>
        <p:blipFill>
          <a:blip r:embed="rId7"/>
          <a:stretch>
            <a:fillRect/>
          </a:stretch>
        </p:blipFill>
        <p:spPr>
          <a:xfrm>
            <a:off x="0" y="5928825"/>
            <a:ext cx="3810285" cy="929175"/>
          </a:xfrm>
          <a:prstGeom prst="rect">
            <a:avLst/>
          </a:prstGeom>
        </p:spPr>
      </p:pic>
      <p:sp>
        <p:nvSpPr>
          <p:cNvPr id="12" name="TextBox 11">
            <a:extLst>
              <a:ext uri="{FF2B5EF4-FFF2-40B4-BE49-F238E27FC236}">
                <a16:creationId xmlns:a16="http://schemas.microsoft.com/office/drawing/2014/main" id="{F00A6DC1-004F-4A3E-9D88-7F6D80A7624B}"/>
              </a:ext>
            </a:extLst>
          </p:cNvPr>
          <p:cNvSpPr txBox="1"/>
          <p:nvPr/>
        </p:nvSpPr>
        <p:spPr>
          <a:xfrm>
            <a:off x="7844091" y="6047027"/>
            <a:ext cx="4347909" cy="707886"/>
          </a:xfrm>
          <a:prstGeom prst="rect">
            <a:avLst/>
          </a:prstGeom>
          <a:noFill/>
        </p:spPr>
        <p:txBody>
          <a:bodyPr wrap="square" rtlCol="0">
            <a:spAutoFit/>
          </a:bodyPr>
          <a:lstStyle/>
          <a:p>
            <a:pPr algn="ctr">
              <a:defRPr/>
            </a:pPr>
            <a:r>
              <a:rPr lang="en-AU" sz="4000" b="1" dirty="0">
                <a:solidFill>
                  <a:srgbClr val="B8BE94"/>
                </a:solidFill>
                <a:latin typeface="Arial Narrow" panose="020B0606020202030204" pitchFamily="34" charset="0"/>
              </a:rPr>
              <a:t>Workshop June 24</a:t>
            </a:r>
            <a:r>
              <a:rPr lang="en-AU" sz="4000" b="1" baseline="30000" dirty="0">
                <a:solidFill>
                  <a:srgbClr val="B8BE94"/>
                </a:solidFill>
                <a:latin typeface="Arial Narrow" panose="020B0606020202030204" pitchFamily="34" charset="0"/>
              </a:rPr>
              <a:t>th</a:t>
            </a:r>
            <a:r>
              <a:rPr lang="en-AU" sz="4000" b="1" dirty="0">
                <a:solidFill>
                  <a:srgbClr val="B8BE94"/>
                </a:solidFill>
                <a:latin typeface="Arial Narrow" panose="020B0606020202030204" pitchFamily="34" charset="0"/>
              </a:rPr>
              <a:t> </a:t>
            </a:r>
          </a:p>
        </p:txBody>
      </p:sp>
      <p:sp>
        <p:nvSpPr>
          <p:cNvPr id="13" name="TextBox 12">
            <a:extLst>
              <a:ext uri="{FF2B5EF4-FFF2-40B4-BE49-F238E27FC236}">
                <a16:creationId xmlns:a16="http://schemas.microsoft.com/office/drawing/2014/main" id="{04AAF812-4CF1-4B05-A585-2D34C3060824}"/>
              </a:ext>
            </a:extLst>
          </p:cNvPr>
          <p:cNvSpPr txBox="1"/>
          <p:nvPr/>
        </p:nvSpPr>
        <p:spPr>
          <a:xfrm>
            <a:off x="3810285" y="6208746"/>
            <a:ext cx="4156339" cy="369332"/>
          </a:xfrm>
          <a:prstGeom prst="rect">
            <a:avLst/>
          </a:prstGeom>
          <a:noFill/>
        </p:spPr>
        <p:txBody>
          <a:bodyPr wrap="square" rtlCol="0">
            <a:spAutoFit/>
          </a:bodyPr>
          <a:lstStyle/>
          <a:p>
            <a:r>
              <a:rPr lang="en-AU" dirty="0" smtClean="0">
                <a:solidFill>
                  <a:schemeClr val="bg2">
                    <a:lumMod val="50000"/>
                  </a:schemeClr>
                </a:solidFill>
                <a:latin typeface="Arial Black" panose="020B0A04020102020204" pitchFamily="34" charset="0"/>
                <a:hlinkClick r:id="rId8"/>
              </a:rPr>
              <a:t>Fiona.Evans@murdoch.edu.au</a:t>
            </a:r>
            <a:endParaRPr lang="en-AU" dirty="0">
              <a:solidFill>
                <a:schemeClr val="bg2">
                  <a:lumMod val="50000"/>
                </a:schemeClr>
              </a:solidFill>
              <a:latin typeface="Arial Black" panose="020B0A04020102020204" pitchFamily="34" charset="0"/>
            </a:endParaRPr>
          </a:p>
        </p:txBody>
      </p:sp>
    </p:spTree>
    <p:extLst>
      <p:ext uri="{BB962C8B-B14F-4D97-AF65-F5344CB8AC3E}">
        <p14:creationId xmlns:p14="http://schemas.microsoft.com/office/powerpoint/2010/main" val="279812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Other designs </a:t>
            </a:r>
            <a:r>
              <a:rPr lang="en-AU" dirty="0" smtClean="0"/>
              <a:t>that don’t require VRT</a:t>
            </a:r>
            <a:endParaRPr lang="en-AU" dirty="0"/>
          </a:p>
        </p:txBody>
      </p:sp>
      <p:sp>
        <p:nvSpPr>
          <p:cNvPr id="3" name="Content Placeholder 2"/>
          <p:cNvSpPr>
            <a:spLocks noGrp="1"/>
          </p:cNvSpPr>
          <p:nvPr>
            <p:ph sz="half" idx="1"/>
          </p:nvPr>
        </p:nvSpPr>
        <p:spPr>
          <a:xfrm>
            <a:off x="1371600" y="1492568"/>
            <a:ext cx="5029200" cy="5182552"/>
          </a:xfrm>
        </p:spPr>
        <p:txBody>
          <a:bodyPr>
            <a:normAutofit fontScale="92500"/>
          </a:bodyPr>
          <a:lstStyle/>
          <a:p>
            <a:r>
              <a:rPr lang="en-AU" dirty="0" smtClean="0"/>
              <a:t>Two way strips:</a:t>
            </a:r>
          </a:p>
          <a:p>
            <a:pPr lvl="1"/>
            <a:r>
              <a:rPr lang="en-AU" dirty="0" smtClean="0"/>
              <a:t>Can be used to investigate the effects of two variables</a:t>
            </a:r>
          </a:p>
          <a:p>
            <a:pPr lvl="1"/>
            <a:r>
              <a:rPr lang="en-AU" dirty="0" smtClean="0"/>
              <a:t>Should include maximal  replication.</a:t>
            </a:r>
          </a:p>
          <a:p>
            <a:pPr lvl="1"/>
            <a:r>
              <a:rPr lang="en-AU" dirty="0" smtClean="0"/>
              <a:t>Not recommended if measuring yield with a weight bin.</a:t>
            </a:r>
            <a:endParaRPr lang="en-AU" dirty="0"/>
          </a:p>
          <a:p>
            <a:r>
              <a:rPr lang="en-AU" dirty="0" smtClean="0"/>
              <a:t>The donut:</a:t>
            </a:r>
            <a:endParaRPr lang="en-AU" dirty="0"/>
          </a:p>
          <a:p>
            <a:pPr lvl="1"/>
            <a:r>
              <a:rPr lang="en-AU" dirty="0" smtClean="0"/>
              <a:t>For farmers who prefer to sow this ‘round and round’.</a:t>
            </a:r>
          </a:p>
          <a:p>
            <a:pPr lvl="1"/>
            <a:r>
              <a:rPr lang="en-AU" dirty="0" smtClean="0"/>
              <a:t>Treatment widths should be three times the width of machinery used to apply treatment.</a:t>
            </a:r>
          </a:p>
          <a:p>
            <a:pPr lvl="1"/>
            <a:r>
              <a:rPr lang="en-AU" dirty="0" smtClean="0"/>
              <a:t>Bias in treatment sizes and location can cause problems for analysis.</a:t>
            </a:r>
            <a:endParaRPr lang="en-AU" dirty="0"/>
          </a:p>
          <a:p>
            <a:endParaRPr lang="en-AU" dirty="0"/>
          </a:p>
          <a:p>
            <a:endParaRPr lang="en-AU" dirty="0"/>
          </a:p>
        </p:txBody>
      </p:sp>
      <p:pic>
        <p:nvPicPr>
          <p:cNvPr id="4" name="Picture 3"/>
          <p:cNvPicPr>
            <a:picLocks noChangeAspect="1"/>
          </p:cNvPicPr>
          <p:nvPr/>
        </p:nvPicPr>
        <p:blipFill>
          <a:blip r:embed="rId2"/>
          <a:stretch>
            <a:fillRect/>
          </a:stretch>
        </p:blipFill>
        <p:spPr>
          <a:xfrm>
            <a:off x="6291974" y="1492568"/>
            <a:ext cx="5791200" cy="2362200"/>
          </a:xfrm>
          <a:prstGeom prst="rect">
            <a:avLst/>
          </a:prstGeom>
        </p:spPr>
      </p:pic>
      <p:pic>
        <p:nvPicPr>
          <p:cNvPr id="7" name="Picture 6"/>
          <p:cNvPicPr>
            <a:picLocks noChangeAspect="1"/>
          </p:cNvPicPr>
          <p:nvPr/>
        </p:nvPicPr>
        <p:blipFill>
          <a:blip r:embed="rId3"/>
          <a:stretch>
            <a:fillRect/>
          </a:stretch>
        </p:blipFill>
        <p:spPr>
          <a:xfrm>
            <a:off x="6239586" y="4099810"/>
            <a:ext cx="5895975" cy="2057400"/>
          </a:xfrm>
          <a:prstGeom prst="rect">
            <a:avLst/>
          </a:prstGeom>
        </p:spPr>
      </p:pic>
    </p:spTree>
    <p:extLst>
      <p:ext uri="{BB962C8B-B14F-4D97-AF65-F5344CB8AC3E}">
        <p14:creationId xmlns:p14="http://schemas.microsoft.com/office/powerpoint/2010/main" val="256862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More complex designs – VRT and yield monitor essential</a:t>
            </a:r>
            <a:endParaRPr lang="en-AU" dirty="0"/>
          </a:p>
        </p:txBody>
      </p:sp>
      <p:sp>
        <p:nvSpPr>
          <p:cNvPr id="3" name="Content Placeholder 2"/>
          <p:cNvSpPr>
            <a:spLocks noGrp="1"/>
          </p:cNvSpPr>
          <p:nvPr>
            <p:ph sz="half" idx="1"/>
          </p:nvPr>
        </p:nvSpPr>
        <p:spPr>
          <a:xfrm>
            <a:off x="1532586" y="1690688"/>
            <a:ext cx="6773214" cy="4999672"/>
          </a:xfrm>
        </p:spPr>
        <p:txBody>
          <a:bodyPr>
            <a:normAutofit fontScale="92500" lnSpcReduction="10000"/>
          </a:bodyPr>
          <a:lstStyle/>
          <a:p>
            <a:r>
              <a:rPr lang="en-AU" dirty="0" smtClean="0"/>
              <a:t>Goal is to remove biases caused by trial placement in simpler designs:</a:t>
            </a:r>
          </a:p>
          <a:p>
            <a:pPr lvl="1"/>
            <a:r>
              <a:rPr lang="en-AU" dirty="0" smtClean="0"/>
              <a:t>High amounts of replication.</a:t>
            </a:r>
          </a:p>
          <a:p>
            <a:pPr lvl="1"/>
            <a:r>
              <a:rPr lang="en-AU" dirty="0" smtClean="0"/>
              <a:t>Treatments cover entre field.</a:t>
            </a:r>
          </a:p>
          <a:p>
            <a:pPr lvl="1"/>
            <a:r>
              <a:rPr lang="en-AU" dirty="0" smtClean="0"/>
              <a:t>Can be randomised</a:t>
            </a:r>
          </a:p>
          <a:p>
            <a:r>
              <a:rPr lang="en-AU" dirty="0" smtClean="0"/>
              <a:t>Chequerboard design:</a:t>
            </a:r>
          </a:p>
          <a:p>
            <a:pPr lvl="1"/>
            <a:r>
              <a:rPr lang="en-AU" dirty="0" smtClean="0"/>
              <a:t>Can be designed to keep the cost of the experiment the same is if applying a constant rate.</a:t>
            </a:r>
            <a:endParaRPr lang="en-AU" dirty="0"/>
          </a:p>
          <a:p>
            <a:r>
              <a:rPr lang="en-AU" dirty="0" smtClean="0"/>
              <a:t>Wave design:</a:t>
            </a:r>
          </a:p>
          <a:p>
            <a:pPr lvl="1"/>
            <a:r>
              <a:rPr lang="en-AU" dirty="0" smtClean="0"/>
              <a:t>When rate changes can’t be abrupt, use a ramped change in rate.</a:t>
            </a:r>
          </a:p>
          <a:p>
            <a:pPr lvl="1"/>
            <a:endParaRPr lang="en-AU" dirty="0" smtClean="0"/>
          </a:p>
          <a:p>
            <a:pPr marL="0" indent="0">
              <a:buNone/>
            </a:pPr>
            <a:r>
              <a:rPr lang="en-AU" dirty="0" smtClean="0"/>
              <a:t>The </a:t>
            </a:r>
            <a:r>
              <a:rPr lang="en-AU" dirty="0"/>
              <a:t>golden rule when setting up a wave or chequerboard experiment is DRIVE SLOWLY!</a:t>
            </a:r>
          </a:p>
          <a:p>
            <a:pPr marL="0" indent="0">
              <a:buNone/>
            </a:pPr>
            <a:endParaRPr lang="en-AU" dirty="0"/>
          </a:p>
          <a:p>
            <a:endParaRPr lang="en-AU" dirty="0"/>
          </a:p>
        </p:txBody>
      </p:sp>
      <p:pic>
        <p:nvPicPr>
          <p:cNvPr id="4" name="Picture Placeholder 7"/>
          <p:cNvPicPr>
            <a:picLocks noChangeAspect="1"/>
          </p:cNvPicPr>
          <p:nvPr/>
        </p:nvPicPr>
        <p:blipFill rotWithShape="1">
          <a:blip r:embed="rId2">
            <a:extLst>
              <a:ext uri="{28A0092B-C50C-407E-A947-70E740481C1C}">
                <a14:useLocalDpi xmlns:a14="http://schemas.microsoft.com/office/drawing/2010/main" val="0"/>
              </a:ext>
            </a:extLst>
          </a:blip>
          <a:srcRect l="13664" t="9934" r="18740" b="25497"/>
          <a:stretch/>
        </p:blipFill>
        <p:spPr>
          <a:xfrm>
            <a:off x="7956890" y="4556789"/>
            <a:ext cx="4326013" cy="2324390"/>
          </a:xfrm>
          <a:prstGeom prst="rect">
            <a:avLst/>
          </a:prstGeom>
        </p:spPr>
      </p:pic>
      <p:pic>
        <p:nvPicPr>
          <p:cNvPr id="5" name="Picture 4"/>
          <p:cNvPicPr>
            <a:picLocks noChangeAspect="1"/>
          </p:cNvPicPr>
          <p:nvPr/>
        </p:nvPicPr>
        <p:blipFill>
          <a:blip r:embed="rId3"/>
          <a:stretch>
            <a:fillRect/>
          </a:stretch>
        </p:blipFill>
        <p:spPr>
          <a:xfrm>
            <a:off x="8123993" y="1004803"/>
            <a:ext cx="3810000" cy="3705225"/>
          </a:xfrm>
          <a:prstGeom prst="rect">
            <a:avLst/>
          </a:prstGeom>
        </p:spPr>
      </p:pic>
    </p:spTree>
    <p:extLst>
      <p:ext uri="{BB962C8B-B14F-4D97-AF65-F5344CB8AC3E}">
        <p14:creationId xmlns:p14="http://schemas.microsoft.com/office/powerpoint/2010/main" val="111950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41996" y="1458000"/>
            <a:ext cx="3817738" cy="5400000"/>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47755" y="1458000"/>
            <a:ext cx="3819152" cy="5400000"/>
          </a:xfrm>
          <a:prstGeom prst="rect">
            <a:avLst/>
          </a:prstGeom>
        </p:spPr>
      </p:pic>
      <p:sp>
        <p:nvSpPr>
          <p:cNvPr id="2" name="Title 1"/>
          <p:cNvSpPr>
            <a:spLocks noGrp="1"/>
          </p:cNvSpPr>
          <p:nvPr>
            <p:ph type="title"/>
          </p:nvPr>
        </p:nvSpPr>
        <p:spPr/>
        <p:txBody>
          <a:bodyPr>
            <a:normAutofit fontScale="90000"/>
          </a:bodyPr>
          <a:lstStyle/>
          <a:p>
            <a:r>
              <a:rPr lang="en-AU" dirty="0" smtClean="0"/>
              <a:t>Designs will depend on the question the farmer wants to answer and the technology at hand!</a:t>
            </a:r>
            <a:endParaRPr lang="en-AU" dirty="0"/>
          </a:p>
        </p:txBody>
      </p:sp>
    </p:spTree>
    <p:extLst>
      <p:ext uri="{BB962C8B-B14F-4D97-AF65-F5344CB8AC3E}">
        <p14:creationId xmlns:p14="http://schemas.microsoft.com/office/powerpoint/2010/main" val="1247032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Pros and cons of different designs</a:t>
            </a:r>
            <a:endParaRPr lang="en-AU" dirty="0"/>
          </a:p>
        </p:txBody>
      </p:sp>
      <p:pic>
        <p:nvPicPr>
          <p:cNvPr id="7" name="Content Placeholder 6"/>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9401032" y="145458"/>
            <a:ext cx="2608087" cy="6422982"/>
          </a:xfrm>
        </p:spPr>
      </p:pic>
      <p:sp>
        <p:nvSpPr>
          <p:cNvPr id="9" name="Content Placeholder 2"/>
          <p:cNvSpPr txBox="1">
            <a:spLocks/>
          </p:cNvSpPr>
          <p:nvPr/>
        </p:nvSpPr>
        <p:spPr>
          <a:xfrm>
            <a:off x="1532586" y="1690688"/>
            <a:ext cx="755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smtClean="0"/>
              <a:t>Strip trials are easy to plan and implement.</a:t>
            </a:r>
          </a:p>
          <a:p>
            <a:r>
              <a:rPr lang="en-AU" dirty="0" smtClean="0"/>
              <a:t>Chequerboard and wave designs place treatments across all zones, but require VRT equipment.</a:t>
            </a:r>
          </a:p>
          <a:p>
            <a:endParaRPr lang="en-AU" dirty="0"/>
          </a:p>
          <a:p>
            <a:r>
              <a:rPr lang="en-AU" dirty="0" smtClean="0"/>
              <a:t>It comes down to what the farmer is willing to do!</a:t>
            </a:r>
          </a:p>
          <a:p>
            <a:endParaRPr lang="en-AU" dirty="0"/>
          </a:p>
        </p:txBody>
      </p:sp>
    </p:spTree>
    <p:extLst>
      <p:ext uri="{BB962C8B-B14F-4D97-AF65-F5344CB8AC3E}">
        <p14:creationId xmlns:p14="http://schemas.microsoft.com/office/powerpoint/2010/main" val="3509544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585" y="29928"/>
            <a:ext cx="10200068" cy="1325563"/>
          </a:xfrm>
        </p:spPr>
        <p:txBody>
          <a:bodyPr/>
          <a:lstStyle/>
          <a:p>
            <a:r>
              <a:rPr lang="en-AU" dirty="0" smtClean="0"/>
              <a:t>Data preparation – obtaining data</a:t>
            </a:r>
            <a:endParaRPr lang="en-AU" dirty="0"/>
          </a:p>
        </p:txBody>
      </p:sp>
      <p:sp>
        <p:nvSpPr>
          <p:cNvPr id="3" name="Content Placeholder 2"/>
          <p:cNvSpPr>
            <a:spLocks noGrp="1"/>
          </p:cNvSpPr>
          <p:nvPr>
            <p:ph sz="half" idx="1"/>
          </p:nvPr>
        </p:nvSpPr>
        <p:spPr>
          <a:xfrm>
            <a:off x="1532585" y="1508760"/>
            <a:ext cx="10359587" cy="4907280"/>
          </a:xfrm>
        </p:spPr>
        <p:txBody>
          <a:bodyPr>
            <a:normAutofit lnSpcReduction="10000"/>
          </a:bodyPr>
          <a:lstStyle/>
          <a:p>
            <a:r>
              <a:rPr lang="en-AU" dirty="0" smtClean="0"/>
              <a:t>Obtaining data from farmers can be hard!</a:t>
            </a:r>
          </a:p>
          <a:p>
            <a:r>
              <a:rPr lang="en-AU" dirty="0" smtClean="0"/>
              <a:t>Imports from </a:t>
            </a:r>
            <a:r>
              <a:rPr lang="en-AU" dirty="0"/>
              <a:t>harvester to ag software </a:t>
            </a:r>
            <a:r>
              <a:rPr lang="en-AU" dirty="0" smtClean="0"/>
              <a:t/>
            </a:r>
            <a:br>
              <a:rPr lang="en-AU" dirty="0" smtClean="0"/>
            </a:br>
            <a:r>
              <a:rPr lang="en-AU" dirty="0" smtClean="0"/>
              <a:t>can </a:t>
            </a:r>
            <a:r>
              <a:rPr lang="en-AU" dirty="0"/>
              <a:t>automatically perform </a:t>
            </a:r>
            <a:r>
              <a:rPr lang="en-AU" dirty="0" smtClean="0"/>
              <a:t>cleaning.</a:t>
            </a:r>
          </a:p>
          <a:p>
            <a:r>
              <a:rPr lang="en-AU" dirty="0" smtClean="0"/>
              <a:t>Data can come in many different formats:</a:t>
            </a:r>
          </a:p>
          <a:p>
            <a:pPr lvl="1"/>
            <a:r>
              <a:rPr lang="en-AU" dirty="0"/>
              <a:t>John Deere (RCD folder)</a:t>
            </a:r>
          </a:p>
          <a:p>
            <a:pPr lvl="1"/>
            <a:r>
              <a:rPr lang="en-AU" dirty="0"/>
              <a:t>Case (.cn1 </a:t>
            </a:r>
            <a:r>
              <a:rPr lang="en-AU" dirty="0" err="1"/>
              <a:t>filetype</a:t>
            </a:r>
            <a:r>
              <a:rPr lang="en-AU" dirty="0"/>
              <a:t>)</a:t>
            </a:r>
          </a:p>
          <a:p>
            <a:pPr lvl="1"/>
            <a:r>
              <a:rPr lang="en-AU" dirty="0" err="1"/>
              <a:t>shapefile</a:t>
            </a:r>
            <a:endParaRPr lang="en-AU" dirty="0"/>
          </a:p>
          <a:p>
            <a:pPr lvl="1"/>
            <a:r>
              <a:rPr lang="en-AU" dirty="0"/>
              <a:t>.csv</a:t>
            </a:r>
          </a:p>
          <a:p>
            <a:pPr lvl="1"/>
            <a:r>
              <a:rPr lang="en-AU" dirty="0"/>
              <a:t>.</a:t>
            </a:r>
            <a:r>
              <a:rPr lang="en-AU" dirty="0" smtClean="0"/>
              <a:t>X01</a:t>
            </a:r>
          </a:p>
          <a:p>
            <a:r>
              <a:rPr lang="en-AU" dirty="0" smtClean="0"/>
              <a:t>Data conversion from </a:t>
            </a:r>
            <a:r>
              <a:rPr lang="en-US" dirty="0" smtClean="0"/>
              <a:t>proprietary </a:t>
            </a:r>
            <a:r>
              <a:rPr lang="en-US" dirty="0"/>
              <a:t>to common file formats </a:t>
            </a:r>
            <a:r>
              <a:rPr lang="en-AU" dirty="0" smtClean="0"/>
              <a:t>:</a:t>
            </a:r>
          </a:p>
          <a:p>
            <a:pPr lvl="1"/>
            <a:r>
              <a:rPr lang="en-US" dirty="0"/>
              <a:t>Freeware (</a:t>
            </a:r>
            <a:r>
              <a:rPr lang="en-US" dirty="0" err="1" smtClean="0"/>
              <a:t>MapShots</a:t>
            </a:r>
            <a:r>
              <a:rPr lang="en-US" dirty="0" smtClean="0"/>
              <a:t> </a:t>
            </a:r>
            <a:r>
              <a:rPr lang="en-US" dirty="0" err="1"/>
              <a:t>FOViewer</a:t>
            </a:r>
            <a:r>
              <a:rPr lang="en-US" dirty="0"/>
              <a:t>)</a:t>
            </a:r>
          </a:p>
          <a:p>
            <a:pPr lvl="1"/>
            <a:r>
              <a:rPr lang="en-US" dirty="0" smtClean="0"/>
              <a:t>Paid (</a:t>
            </a:r>
            <a:r>
              <a:rPr lang="en-US" dirty="0" err="1" smtClean="0"/>
              <a:t>AgLeader</a:t>
            </a:r>
            <a:r>
              <a:rPr lang="en-US" dirty="0" smtClean="0"/>
              <a:t> </a:t>
            </a:r>
            <a:r>
              <a:rPr lang="en-US" dirty="0"/>
              <a:t>SMS, John Deere </a:t>
            </a:r>
            <a:r>
              <a:rPr lang="en-US" dirty="0" smtClean="0"/>
              <a:t>Apex)</a:t>
            </a:r>
            <a:endParaRPr lang="en-US" dirty="0"/>
          </a:p>
          <a:p>
            <a:endParaRPr lang="en-AU" dirty="0" smtClean="0"/>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919" y="1919488"/>
            <a:ext cx="3949988" cy="2606992"/>
          </a:xfrm>
          <a:prstGeom prst="rect">
            <a:avLst/>
          </a:prstGeom>
        </p:spPr>
      </p:pic>
      <p:sp>
        <p:nvSpPr>
          <p:cNvPr id="5" name="TextBox 4"/>
          <p:cNvSpPr txBox="1"/>
          <p:nvPr/>
        </p:nvSpPr>
        <p:spPr>
          <a:xfrm>
            <a:off x="7975652" y="4526480"/>
            <a:ext cx="3916521" cy="369332"/>
          </a:xfrm>
          <a:prstGeom prst="rect">
            <a:avLst/>
          </a:prstGeom>
          <a:noFill/>
        </p:spPr>
        <p:txBody>
          <a:bodyPr wrap="none" rtlCol="0">
            <a:spAutoFit/>
          </a:bodyPr>
          <a:lstStyle/>
          <a:p>
            <a:r>
              <a:rPr lang="en-AU" dirty="0" smtClean="0"/>
              <a:t>Image source: www.farmweekly.com.au</a:t>
            </a:r>
            <a:endParaRPr lang="en-AU" dirty="0"/>
          </a:p>
        </p:txBody>
      </p:sp>
    </p:spTree>
    <p:extLst>
      <p:ext uri="{BB962C8B-B14F-4D97-AF65-F5344CB8AC3E}">
        <p14:creationId xmlns:p14="http://schemas.microsoft.com/office/powerpoint/2010/main" val="291068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826" y="166353"/>
            <a:ext cx="10200068" cy="1325563"/>
          </a:xfrm>
        </p:spPr>
        <p:txBody>
          <a:bodyPr/>
          <a:lstStyle/>
          <a:p>
            <a:r>
              <a:rPr lang="en-AU" dirty="0" smtClean="0"/>
              <a:t>Data preparation – data cleaning</a:t>
            </a:r>
            <a:endParaRPr lang="en-AU" dirty="0"/>
          </a:p>
        </p:txBody>
      </p:sp>
      <p:sp>
        <p:nvSpPr>
          <p:cNvPr id="3" name="Content Placeholder 2"/>
          <p:cNvSpPr>
            <a:spLocks noGrp="1"/>
          </p:cNvSpPr>
          <p:nvPr>
            <p:ph sz="half" idx="1"/>
          </p:nvPr>
        </p:nvSpPr>
        <p:spPr>
          <a:xfrm>
            <a:off x="1383622" y="1507958"/>
            <a:ext cx="7260894" cy="5283101"/>
          </a:xfrm>
        </p:spPr>
        <p:txBody>
          <a:bodyPr>
            <a:normAutofit fontScale="92500" lnSpcReduction="10000"/>
          </a:bodyPr>
          <a:lstStyle/>
          <a:p>
            <a:r>
              <a:rPr lang="en-AU" dirty="0" smtClean="0"/>
              <a:t>Spurious yield data need to be removed prior to analysis: </a:t>
            </a:r>
          </a:p>
          <a:p>
            <a:pPr lvl="1"/>
            <a:r>
              <a:rPr lang="en-AU" dirty="0" smtClean="0"/>
              <a:t>Data near </a:t>
            </a:r>
            <a:r>
              <a:rPr lang="en-AU" dirty="0"/>
              <a:t>turnarounds or </a:t>
            </a:r>
            <a:r>
              <a:rPr lang="en-AU" dirty="0" smtClean="0"/>
              <a:t>where treatment application may have overlapped.</a:t>
            </a:r>
          </a:p>
          <a:p>
            <a:pPr lvl="1"/>
            <a:r>
              <a:rPr lang="en-AU" dirty="0"/>
              <a:t>W</a:t>
            </a:r>
            <a:r>
              <a:rPr lang="en-AU" dirty="0" smtClean="0"/>
              <a:t>here </a:t>
            </a:r>
            <a:r>
              <a:rPr lang="en-AU" dirty="0"/>
              <a:t>points too close together indicate a speed </a:t>
            </a:r>
            <a:r>
              <a:rPr lang="en-AU" dirty="0" smtClean="0"/>
              <a:t>change.</a:t>
            </a:r>
          </a:p>
          <a:p>
            <a:pPr lvl="1"/>
            <a:r>
              <a:rPr lang="en-AU" dirty="0" smtClean="0"/>
              <a:t>Unreasonably high or low yields.</a:t>
            </a:r>
          </a:p>
          <a:p>
            <a:pPr lvl="1"/>
            <a:r>
              <a:rPr lang="en-AU" dirty="0" smtClean="0"/>
              <a:t>Min / max speeds.</a:t>
            </a:r>
          </a:p>
          <a:p>
            <a:pPr lvl="1"/>
            <a:r>
              <a:rPr lang="en-US" dirty="0" smtClean="0"/>
              <a:t>Points </a:t>
            </a:r>
            <a:r>
              <a:rPr lang="en-AU" dirty="0" smtClean="0"/>
              <a:t>where treatments might have been mixed.</a:t>
            </a:r>
            <a:endParaRPr lang="en-AU" dirty="0"/>
          </a:p>
          <a:p>
            <a:r>
              <a:rPr lang="en-AU" dirty="0" smtClean="0"/>
              <a:t>Tools:</a:t>
            </a:r>
          </a:p>
          <a:p>
            <a:pPr lvl="1"/>
            <a:r>
              <a:rPr lang="en-AU" dirty="0" smtClean="0"/>
              <a:t>Yield Editor (GUI, slow and manual).</a:t>
            </a:r>
          </a:p>
          <a:p>
            <a:pPr lvl="1"/>
            <a:r>
              <a:rPr lang="en-AU" dirty="0" smtClean="0"/>
              <a:t>Scripts (efficient, but may require checks).</a:t>
            </a:r>
          </a:p>
          <a:p>
            <a:r>
              <a:rPr lang="en-AU" dirty="0"/>
              <a:t>Interpolation to continuous (gridded) maps:</a:t>
            </a:r>
          </a:p>
          <a:p>
            <a:pPr lvl="1"/>
            <a:r>
              <a:rPr lang="en-AU" dirty="0"/>
              <a:t>It’s usually best to use point data, but multi-year comparisons may require interpolation</a:t>
            </a:r>
            <a:r>
              <a:rPr lang="en-AU" dirty="0" smtClean="0"/>
              <a:t>.</a:t>
            </a:r>
            <a:endParaRPr lang="en-AU" dirty="0"/>
          </a:p>
          <a:p>
            <a:endParaRPr lang="en-AU" dirty="0"/>
          </a:p>
        </p:txBody>
      </p:sp>
      <p:pic>
        <p:nvPicPr>
          <p:cNvPr id="4" name="Picture 3">
            <a:extLst>
              <a:ext uri="{FF2B5EF4-FFF2-40B4-BE49-F238E27FC236}">
                <a16:creationId xmlns:a16="http://schemas.microsoft.com/office/drawing/2014/main" id="{FDDF4ED3-8C67-425F-A1C0-12F5FB332073}"/>
              </a:ext>
            </a:extLst>
          </p:cNvPr>
          <p:cNvPicPr/>
          <p:nvPr/>
        </p:nvPicPr>
        <p:blipFill>
          <a:blip r:embed="rId3"/>
          <a:stretch>
            <a:fillRect/>
          </a:stretch>
        </p:blipFill>
        <p:spPr>
          <a:xfrm>
            <a:off x="8495552" y="1524000"/>
            <a:ext cx="3535031" cy="4636770"/>
          </a:xfrm>
          <a:prstGeom prst="rect">
            <a:avLst/>
          </a:prstGeom>
          <a:ln>
            <a:solidFill>
              <a:schemeClr val="tx1"/>
            </a:solidFill>
          </a:ln>
        </p:spPr>
      </p:pic>
      <p:sp>
        <p:nvSpPr>
          <p:cNvPr id="5" name="TextBox 4"/>
          <p:cNvSpPr txBox="1"/>
          <p:nvPr/>
        </p:nvSpPr>
        <p:spPr>
          <a:xfrm>
            <a:off x="8495552" y="6160770"/>
            <a:ext cx="2564163" cy="646331"/>
          </a:xfrm>
          <a:prstGeom prst="rect">
            <a:avLst/>
          </a:prstGeom>
          <a:noFill/>
        </p:spPr>
        <p:txBody>
          <a:bodyPr wrap="none" rtlCol="0">
            <a:spAutoFit/>
          </a:bodyPr>
          <a:lstStyle/>
          <a:p>
            <a:r>
              <a:rPr lang="en-AU" dirty="0" smtClean="0"/>
              <a:t>Image source: Phil Davis, </a:t>
            </a:r>
            <a:br>
              <a:rPr lang="en-AU" dirty="0" smtClean="0"/>
            </a:br>
            <a:r>
              <a:rPr lang="en-AU" dirty="0" smtClean="0"/>
              <a:t>Montana State University</a:t>
            </a:r>
            <a:endParaRPr lang="en-AU" dirty="0"/>
          </a:p>
        </p:txBody>
      </p:sp>
    </p:spTree>
    <p:extLst>
      <p:ext uri="{BB962C8B-B14F-4D97-AF65-F5344CB8AC3E}">
        <p14:creationId xmlns:p14="http://schemas.microsoft.com/office/powerpoint/2010/main" val="19279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 preparation – additional data</a:t>
            </a:r>
            <a:endParaRPr lang="en-AU" dirty="0"/>
          </a:p>
        </p:txBody>
      </p:sp>
      <p:sp>
        <p:nvSpPr>
          <p:cNvPr id="3" name="Content Placeholder 2"/>
          <p:cNvSpPr>
            <a:spLocks noGrp="1"/>
          </p:cNvSpPr>
          <p:nvPr>
            <p:ph sz="half" idx="1"/>
          </p:nvPr>
        </p:nvSpPr>
        <p:spPr/>
        <p:txBody>
          <a:bodyPr>
            <a:normAutofit lnSpcReduction="10000"/>
          </a:bodyPr>
          <a:lstStyle/>
          <a:p>
            <a:r>
              <a:rPr lang="en-AU" dirty="0" smtClean="0"/>
              <a:t>Additional data can aid the analysis:</a:t>
            </a:r>
          </a:p>
          <a:p>
            <a:pPr lvl="1"/>
            <a:r>
              <a:rPr lang="en-AU" dirty="0" smtClean="0"/>
              <a:t>Soil sample data. </a:t>
            </a:r>
          </a:p>
          <a:p>
            <a:pPr lvl="1"/>
            <a:r>
              <a:rPr lang="en-AU" dirty="0" smtClean="0"/>
              <a:t>Soil type maps.</a:t>
            </a:r>
          </a:p>
          <a:p>
            <a:pPr lvl="1"/>
            <a:r>
              <a:rPr lang="en-AU" dirty="0" smtClean="0"/>
              <a:t>Yield maps from previous years.</a:t>
            </a:r>
          </a:p>
          <a:p>
            <a:pPr lvl="1"/>
            <a:r>
              <a:rPr lang="en-AU" dirty="0" smtClean="0"/>
              <a:t>Topographic data: elevation, slope, aspect, wetness indices.</a:t>
            </a:r>
          </a:p>
          <a:p>
            <a:pPr lvl="1"/>
            <a:r>
              <a:rPr lang="en-AU" dirty="0" smtClean="0"/>
              <a:t>Remote sensing products, </a:t>
            </a:r>
            <a:r>
              <a:rPr lang="en-AU" dirty="0" err="1" smtClean="0"/>
              <a:t>eg</a:t>
            </a:r>
            <a:r>
              <a:rPr lang="en-AU" dirty="0" smtClean="0"/>
              <a:t>. NDVI and/or other indices.</a:t>
            </a:r>
          </a:p>
          <a:p>
            <a:pPr lvl="1"/>
            <a:r>
              <a:rPr lang="en-AU" dirty="0" smtClean="0"/>
              <a:t>Shallow EM and gamma radiometric data.</a:t>
            </a:r>
          </a:p>
          <a:p>
            <a:pPr lvl="1"/>
            <a:r>
              <a:rPr lang="en-AU" dirty="0" smtClean="0"/>
              <a:t>Weather data.</a:t>
            </a:r>
            <a:endParaRPr lang="en-AU" dirty="0"/>
          </a:p>
          <a:p>
            <a:r>
              <a:rPr lang="en-AU" dirty="0" smtClean="0"/>
              <a:t>Sources:</a:t>
            </a:r>
          </a:p>
          <a:p>
            <a:pPr lvl="1"/>
            <a:r>
              <a:rPr lang="en-AU" dirty="0" smtClean="0"/>
              <a:t>Google Earth Engine.</a:t>
            </a:r>
          </a:p>
          <a:p>
            <a:pPr lvl="1"/>
            <a:r>
              <a:rPr lang="en-AU" dirty="0" smtClean="0"/>
              <a:t>National / state data sources.</a:t>
            </a:r>
          </a:p>
          <a:p>
            <a:pPr marL="0" indent="0">
              <a:buNone/>
            </a:pPr>
            <a:endParaRPr lang="en-AU" dirty="0"/>
          </a:p>
        </p:txBody>
      </p:sp>
    </p:spTree>
    <p:extLst>
      <p:ext uri="{BB962C8B-B14F-4D97-AF65-F5344CB8AC3E}">
        <p14:creationId xmlns:p14="http://schemas.microsoft.com/office/powerpoint/2010/main" val="2369376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586" y="103823"/>
            <a:ext cx="4045254" cy="1325563"/>
          </a:xfrm>
        </p:spPr>
        <p:txBody>
          <a:bodyPr/>
          <a:lstStyle/>
          <a:p>
            <a:r>
              <a:rPr lang="en-AU" dirty="0" smtClean="0"/>
              <a:t>Analysis – </a:t>
            </a:r>
            <a:r>
              <a:rPr lang="en-AU" dirty="0" smtClean="0"/>
              <a:t>an example data set</a:t>
            </a:r>
            <a:endParaRPr lang="en-AU" dirty="0"/>
          </a:p>
        </p:txBody>
      </p:sp>
      <p:sp>
        <p:nvSpPr>
          <p:cNvPr id="3" name="Content Placeholder 2"/>
          <p:cNvSpPr>
            <a:spLocks noGrp="1"/>
          </p:cNvSpPr>
          <p:nvPr>
            <p:ph sz="half" idx="1"/>
          </p:nvPr>
        </p:nvSpPr>
        <p:spPr>
          <a:xfrm>
            <a:off x="1532586" y="1980248"/>
            <a:ext cx="7047534" cy="4351338"/>
          </a:xfrm>
        </p:spPr>
        <p:txBody>
          <a:bodyPr>
            <a:normAutofit/>
          </a:bodyPr>
          <a:lstStyle/>
          <a:p>
            <a:r>
              <a:rPr lang="en-AU" dirty="0" smtClean="0"/>
              <a:t>Three trials in 2016</a:t>
            </a:r>
          </a:p>
          <a:p>
            <a:r>
              <a:rPr lang="en-AU" dirty="0" smtClean="0"/>
              <a:t>We’ll focus on the </a:t>
            </a:r>
            <a:br>
              <a:rPr lang="en-AU" dirty="0" smtClean="0"/>
            </a:br>
            <a:r>
              <a:rPr lang="en-AU" dirty="0" smtClean="0"/>
              <a:t>Potassium (K) trial</a:t>
            </a:r>
          </a:p>
          <a:p>
            <a:endParaRPr lang="en-AU" dirty="0"/>
          </a:p>
          <a:p>
            <a:endParaRPr lang="en-AU" dirty="0" smtClean="0"/>
          </a:p>
          <a:p>
            <a:endParaRPr lang="en-AU" dirty="0"/>
          </a:p>
          <a:p>
            <a:r>
              <a:rPr lang="en-AU" dirty="0" smtClean="0"/>
              <a:t>All code in R, available </a:t>
            </a:r>
            <a:br>
              <a:rPr lang="en-AU" dirty="0" smtClean="0"/>
            </a:br>
            <a:r>
              <a:rPr lang="en-AU" dirty="0" smtClean="0"/>
              <a:t>from </a:t>
            </a:r>
          </a:p>
          <a:p>
            <a:pPr marL="0" indent="0">
              <a:buNone/>
            </a:pPr>
            <a:r>
              <a:rPr lang="en-AU" b="1" dirty="0">
                <a:solidFill>
                  <a:schemeClr val="tx1">
                    <a:lumMod val="75000"/>
                    <a:lumOff val="25000"/>
                  </a:schemeClr>
                </a:solidFill>
              </a:rPr>
              <a:t>https://github.com/fionahevans/OFEanalysis</a:t>
            </a:r>
          </a:p>
          <a:p>
            <a:endParaRPr lang="en-AU" dirty="0" smtClean="0"/>
          </a:p>
        </p:txBody>
      </p:sp>
      <p:pic>
        <p:nvPicPr>
          <p:cNvPr id="4" name="Picture"/>
          <p:cNvPicPr/>
          <p:nvPr/>
        </p:nvPicPr>
        <p:blipFill>
          <a:blip r:embed="rId2"/>
          <a:stretch>
            <a:fillRect/>
          </a:stretch>
        </p:blipFill>
        <p:spPr bwMode="auto">
          <a:xfrm>
            <a:off x="5440680" y="606426"/>
            <a:ext cx="6751320" cy="5032374"/>
          </a:xfrm>
          <a:prstGeom prst="rect">
            <a:avLst/>
          </a:prstGeom>
          <a:noFill/>
          <a:ln w="9525">
            <a:noFill/>
            <a:headEnd/>
            <a:tailEnd/>
          </a:ln>
        </p:spPr>
      </p:pic>
    </p:spTree>
    <p:extLst>
      <p:ext uri="{BB962C8B-B14F-4D97-AF65-F5344CB8AC3E}">
        <p14:creationId xmlns:p14="http://schemas.microsoft.com/office/powerpoint/2010/main" val="189206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Strip trial – effect of K on barley yield</a:t>
            </a:r>
            <a:endParaRPr lang="en-AU" dirty="0"/>
          </a:p>
        </p:txBody>
      </p:sp>
      <p:sp>
        <p:nvSpPr>
          <p:cNvPr id="3" name="Content Placeholder 2"/>
          <p:cNvSpPr>
            <a:spLocks noGrp="1"/>
          </p:cNvSpPr>
          <p:nvPr>
            <p:ph sz="half" idx="1"/>
          </p:nvPr>
        </p:nvSpPr>
        <p:spPr/>
        <p:txBody>
          <a:bodyPr/>
          <a:lstStyle/>
          <a:p>
            <a:pPr marL="0" indent="0">
              <a:buNone/>
            </a:pPr>
            <a:r>
              <a:rPr lang="en-AU" dirty="0" smtClean="0"/>
              <a:t>Three rates: red = 0 (control), </a:t>
            </a:r>
            <a:r>
              <a:rPr lang="en-AU" dirty="0" smtClean="0"/>
              <a:t>green = 15, </a:t>
            </a:r>
            <a:br>
              <a:rPr lang="en-AU" dirty="0" smtClean="0"/>
            </a:br>
            <a:r>
              <a:rPr lang="en-AU" dirty="0" smtClean="0"/>
              <a:t>blue = 30</a:t>
            </a:r>
            <a:endParaRPr lang="en-AU" dirty="0"/>
          </a:p>
        </p:txBody>
      </p:sp>
      <p:pic>
        <p:nvPicPr>
          <p:cNvPr id="6" name="Picture"/>
          <p:cNvPicPr/>
          <p:nvPr/>
        </p:nvPicPr>
        <p:blipFill>
          <a:blip r:embed="rId3"/>
          <a:stretch>
            <a:fillRect/>
          </a:stretch>
        </p:blipFill>
        <p:spPr bwMode="auto">
          <a:xfrm>
            <a:off x="1323734" y="2625884"/>
            <a:ext cx="6278880" cy="3529648"/>
          </a:xfrm>
          <a:prstGeom prst="rect">
            <a:avLst/>
          </a:prstGeom>
          <a:noFill/>
          <a:ln w="9525">
            <a:noFill/>
            <a:headEnd/>
            <a:tailEnd/>
          </a:ln>
        </p:spPr>
      </p:pic>
      <p:pic>
        <p:nvPicPr>
          <p:cNvPr id="7" name="Picture"/>
          <p:cNvPicPr/>
          <p:nvPr/>
        </p:nvPicPr>
        <p:blipFill>
          <a:blip r:embed="rId4"/>
          <a:stretch>
            <a:fillRect/>
          </a:stretch>
        </p:blipFill>
        <p:spPr bwMode="auto">
          <a:xfrm>
            <a:off x="8090294" y="1690688"/>
            <a:ext cx="3642360" cy="4470082"/>
          </a:xfrm>
          <a:prstGeom prst="rect">
            <a:avLst/>
          </a:prstGeom>
          <a:noFill/>
          <a:ln w="9525">
            <a:noFill/>
            <a:headEnd/>
            <a:tailEnd/>
          </a:ln>
        </p:spPr>
      </p:pic>
    </p:spTree>
    <p:extLst>
      <p:ext uri="{BB962C8B-B14F-4D97-AF65-F5344CB8AC3E}">
        <p14:creationId xmlns:p14="http://schemas.microsoft.com/office/powerpoint/2010/main" val="204823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ANOVA – testing for mean differences between treatments</a:t>
            </a:r>
            <a:endParaRPr lang="en-AU" dirty="0"/>
          </a:p>
        </p:txBody>
      </p:sp>
      <p:pic>
        <p:nvPicPr>
          <p:cNvPr id="4" name="Content Placeholder 3"/>
          <p:cNvPicPr>
            <a:picLocks noGrp="1" noChangeAspect="1"/>
          </p:cNvPicPr>
          <p:nvPr>
            <p:ph sz="half" idx="1"/>
          </p:nvPr>
        </p:nvPicPr>
        <p:blipFill>
          <a:blip r:embed="rId2"/>
          <a:stretch>
            <a:fillRect/>
          </a:stretch>
        </p:blipFill>
        <p:spPr>
          <a:xfrm>
            <a:off x="1653858" y="1878489"/>
            <a:ext cx="5324475" cy="3457575"/>
          </a:xfrm>
          <a:prstGeom prst="rect">
            <a:avLst/>
          </a:prstGeom>
        </p:spPr>
      </p:pic>
      <p:pic>
        <p:nvPicPr>
          <p:cNvPr id="6" name="Picture 5"/>
          <p:cNvPicPr>
            <a:picLocks noChangeAspect="1"/>
          </p:cNvPicPr>
          <p:nvPr/>
        </p:nvPicPr>
        <p:blipFill>
          <a:blip r:embed="rId3"/>
          <a:stretch>
            <a:fillRect/>
          </a:stretch>
        </p:blipFill>
        <p:spPr>
          <a:xfrm>
            <a:off x="7330440" y="1878489"/>
            <a:ext cx="4204094" cy="3707357"/>
          </a:xfrm>
          <a:prstGeom prst="rect">
            <a:avLst/>
          </a:prstGeom>
        </p:spPr>
      </p:pic>
    </p:spTree>
    <p:extLst>
      <p:ext uri="{BB962C8B-B14F-4D97-AF65-F5344CB8AC3E}">
        <p14:creationId xmlns:p14="http://schemas.microsoft.com/office/powerpoint/2010/main" val="36947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585" y="365125"/>
            <a:ext cx="10406865" cy="1325563"/>
          </a:xfrm>
        </p:spPr>
        <p:txBody>
          <a:bodyPr/>
          <a:lstStyle/>
          <a:p>
            <a:r>
              <a:rPr lang="en-AU" dirty="0" smtClean="0"/>
              <a:t>The goals of on-farm experimentation</a:t>
            </a:r>
            <a:endParaRPr lang="en-AU" dirty="0"/>
          </a:p>
        </p:txBody>
      </p:sp>
      <p:sp>
        <p:nvSpPr>
          <p:cNvPr id="3" name="Content Placeholder 2"/>
          <p:cNvSpPr>
            <a:spLocks noGrp="1"/>
          </p:cNvSpPr>
          <p:nvPr>
            <p:ph sz="half" idx="1"/>
          </p:nvPr>
        </p:nvSpPr>
        <p:spPr/>
        <p:txBody>
          <a:bodyPr>
            <a:normAutofit lnSpcReduction="10000"/>
          </a:bodyPr>
          <a:lstStyle/>
          <a:p>
            <a:r>
              <a:rPr lang="en-AU" dirty="0" smtClean="0"/>
              <a:t>On-farm:</a:t>
            </a:r>
          </a:p>
          <a:p>
            <a:pPr lvl="1"/>
            <a:r>
              <a:rPr lang="en-AU" dirty="0" smtClean="0"/>
              <a:t>Farmers performing large field-scale experiments to answer management questions that they are interested in.</a:t>
            </a:r>
          </a:p>
          <a:p>
            <a:pPr lvl="1"/>
            <a:r>
              <a:rPr lang="en-AU" dirty="0" smtClean="0"/>
              <a:t>Ensuring that farmers benefit from their own on-farm data that is already recorded by farm machinery.</a:t>
            </a:r>
          </a:p>
          <a:p>
            <a:pPr lvl="1"/>
            <a:r>
              <a:rPr lang="en-AU" dirty="0" smtClean="0"/>
              <a:t>Take advantage of the </a:t>
            </a:r>
            <a:r>
              <a:rPr lang="en-AU" dirty="0" err="1" smtClean="0"/>
              <a:t>agTech</a:t>
            </a:r>
            <a:r>
              <a:rPr lang="en-AU" dirty="0" smtClean="0"/>
              <a:t> revolution!</a:t>
            </a:r>
          </a:p>
          <a:p>
            <a:r>
              <a:rPr lang="en-AU" dirty="0" smtClean="0"/>
              <a:t>Off-farm:</a:t>
            </a:r>
          </a:p>
          <a:p>
            <a:pPr lvl="1"/>
            <a:r>
              <a:rPr lang="en-AU" dirty="0" smtClean="0"/>
              <a:t>Engaging farmers in the social processes of OFE and building networks</a:t>
            </a:r>
          </a:p>
          <a:p>
            <a:pPr lvl="1"/>
            <a:r>
              <a:rPr lang="en-AU" dirty="0" smtClean="0"/>
              <a:t>Building a large, shared resource of data that can be used with big data techniques to feedback information to improve agriculture as an industry.</a:t>
            </a:r>
          </a:p>
          <a:p>
            <a:pPr lvl="1"/>
            <a:r>
              <a:rPr lang="en-AU" dirty="0" smtClean="0"/>
              <a:t>Developing and improving methodology.</a:t>
            </a:r>
          </a:p>
          <a:p>
            <a:pPr lvl="1"/>
            <a:r>
              <a:rPr lang="en-AU" dirty="0" smtClean="0"/>
              <a:t>Can only arise if we can demonstrate the benefits on-farm!</a:t>
            </a:r>
            <a:endParaRPr lang="en-AU" dirty="0"/>
          </a:p>
        </p:txBody>
      </p:sp>
    </p:spTree>
    <p:extLst>
      <p:ext uri="{BB962C8B-B14F-4D97-AF65-F5344CB8AC3E}">
        <p14:creationId xmlns:p14="http://schemas.microsoft.com/office/powerpoint/2010/main" val="1118467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7025640" y="1690688"/>
            <a:ext cx="4441825" cy="4219734"/>
          </a:xfrm>
          <a:prstGeom prst="rect">
            <a:avLst/>
          </a:prstGeom>
        </p:spPr>
      </p:pic>
      <p:sp>
        <p:nvSpPr>
          <p:cNvPr id="2" name="Title 1"/>
          <p:cNvSpPr>
            <a:spLocks noGrp="1"/>
          </p:cNvSpPr>
          <p:nvPr>
            <p:ph type="title"/>
          </p:nvPr>
        </p:nvSpPr>
        <p:spPr/>
        <p:txBody>
          <a:bodyPr/>
          <a:lstStyle/>
          <a:p>
            <a:r>
              <a:rPr lang="en-AU" dirty="0" smtClean="0"/>
              <a:t>ANOVA – testing for mean differences between treatments</a:t>
            </a:r>
            <a:endParaRPr lang="en-AU" dirty="0"/>
          </a:p>
        </p:txBody>
      </p:sp>
      <p:sp>
        <p:nvSpPr>
          <p:cNvPr id="7" name="Content Placeholder 2"/>
          <p:cNvSpPr txBox="1">
            <a:spLocks/>
          </p:cNvSpPr>
          <p:nvPr/>
        </p:nvSpPr>
        <p:spPr>
          <a:xfrm>
            <a:off x="1532586" y="1950720"/>
            <a:ext cx="5493054" cy="40913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smtClean="0"/>
              <a:t>But… ANOVA assumes that the underlying probability density function for yield is normal! </a:t>
            </a:r>
            <a:endParaRPr lang="en-AU" dirty="0"/>
          </a:p>
          <a:p>
            <a:r>
              <a:rPr lang="en-AU" dirty="0" smtClean="0"/>
              <a:t>It appears that we have 2-3 yield zones for each rate in the trial.</a:t>
            </a:r>
          </a:p>
          <a:p>
            <a:r>
              <a:rPr lang="en-AU" dirty="0" smtClean="0"/>
              <a:t>Ways to handle this:</a:t>
            </a:r>
          </a:p>
          <a:p>
            <a:pPr lvl="1"/>
            <a:r>
              <a:rPr lang="en-AU" dirty="0" smtClean="0"/>
              <a:t>Separate ANOVAs for each yield zone.</a:t>
            </a:r>
          </a:p>
          <a:p>
            <a:pPr lvl="1"/>
            <a:r>
              <a:rPr lang="en-AU" dirty="0" smtClean="0"/>
              <a:t>Or use zones defined some other way…</a:t>
            </a:r>
            <a:endParaRPr lang="en-AU" dirty="0"/>
          </a:p>
        </p:txBody>
      </p:sp>
    </p:spTree>
    <p:extLst>
      <p:ext uri="{BB962C8B-B14F-4D97-AF65-F5344CB8AC3E}">
        <p14:creationId xmlns:p14="http://schemas.microsoft.com/office/powerpoint/2010/main" val="320882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cNvPicPr/>
          <p:nvPr/>
        </p:nvPicPr>
        <p:blipFill>
          <a:blip r:embed="rId2"/>
          <a:stretch>
            <a:fillRect/>
          </a:stretch>
        </p:blipFill>
        <p:spPr bwMode="auto">
          <a:xfrm>
            <a:off x="1676400" y="3768306"/>
            <a:ext cx="5467350" cy="2727800"/>
          </a:xfrm>
          <a:prstGeom prst="rect">
            <a:avLst/>
          </a:prstGeom>
          <a:noFill/>
          <a:ln w="9525">
            <a:noFill/>
            <a:headEnd/>
            <a:tailEnd/>
          </a:ln>
        </p:spPr>
      </p:pic>
      <p:sp>
        <p:nvSpPr>
          <p:cNvPr id="2" name="Title 1"/>
          <p:cNvSpPr>
            <a:spLocks noGrp="1"/>
          </p:cNvSpPr>
          <p:nvPr>
            <p:ph type="title"/>
          </p:nvPr>
        </p:nvSpPr>
        <p:spPr/>
        <p:txBody>
          <a:bodyPr/>
          <a:lstStyle/>
          <a:p>
            <a:r>
              <a:rPr lang="en-AU" dirty="0" smtClean="0"/>
              <a:t>Gaussian mixture modelling to get yield zones</a:t>
            </a:r>
            <a:endParaRPr lang="en-AU" dirty="0"/>
          </a:p>
        </p:txBody>
      </p:sp>
      <p:sp>
        <p:nvSpPr>
          <p:cNvPr id="3" name="Content Placeholder 2"/>
          <p:cNvSpPr>
            <a:spLocks noGrp="1"/>
          </p:cNvSpPr>
          <p:nvPr>
            <p:ph sz="half" idx="1"/>
          </p:nvPr>
        </p:nvSpPr>
        <p:spPr>
          <a:xfrm>
            <a:off x="1427811" y="2144768"/>
            <a:ext cx="4445922" cy="4351338"/>
          </a:xfrm>
        </p:spPr>
        <p:txBody>
          <a:bodyPr>
            <a:normAutofit/>
          </a:bodyPr>
          <a:lstStyle/>
          <a:p>
            <a:pPr marL="0" indent="0">
              <a:buNone/>
            </a:pPr>
            <a:r>
              <a:rPr lang="en-AU" dirty="0" smtClean="0"/>
              <a:t>Automatically detect and map three yield zones</a:t>
            </a:r>
            <a:endParaRPr lang="en-AU" dirty="0"/>
          </a:p>
        </p:txBody>
      </p:sp>
      <p:grpSp>
        <p:nvGrpSpPr>
          <p:cNvPr id="7" name="Group 6"/>
          <p:cNvGrpSpPr/>
          <p:nvPr/>
        </p:nvGrpSpPr>
        <p:grpSpPr>
          <a:xfrm>
            <a:off x="5641926" y="1065213"/>
            <a:ext cx="6375763" cy="3529648"/>
            <a:chOff x="1532586" y="1531543"/>
            <a:chExt cx="6375763" cy="3529648"/>
          </a:xfrm>
        </p:grpSpPr>
        <p:pic>
          <p:nvPicPr>
            <p:cNvPr id="6" name="Picture"/>
            <p:cNvPicPr/>
            <p:nvPr/>
          </p:nvPicPr>
          <p:blipFill>
            <a:blip r:embed="rId3"/>
            <a:stretch>
              <a:fillRect/>
            </a:stretch>
          </p:blipFill>
          <p:spPr bwMode="auto">
            <a:xfrm>
              <a:off x="1532586" y="1531543"/>
              <a:ext cx="6278880" cy="3529648"/>
            </a:xfrm>
            <a:prstGeom prst="rect">
              <a:avLst/>
            </a:prstGeom>
            <a:noFill/>
            <a:ln w="9525">
              <a:noFill/>
              <a:headEnd/>
              <a:tailEnd/>
            </a:ln>
          </p:spPr>
        </p:pic>
        <p:pic>
          <p:nvPicPr>
            <p:cNvPr id="5" name="Picture"/>
            <p:cNvPicPr>
              <a:picLocks/>
            </p:cNvPicPr>
            <p:nvPr/>
          </p:nvPicPr>
          <p:blipFill>
            <a:blip r:embed="rId4"/>
            <a:stretch>
              <a:fillRect/>
            </a:stretch>
          </p:blipFill>
          <p:spPr bwMode="auto">
            <a:xfrm>
              <a:off x="1608786" y="1619673"/>
              <a:ext cx="6299563" cy="1578665"/>
            </a:xfrm>
            <a:prstGeom prst="rect">
              <a:avLst/>
            </a:prstGeom>
            <a:noFill/>
            <a:ln w="9525">
              <a:noFill/>
              <a:headEnd/>
              <a:tailEnd/>
            </a:ln>
          </p:spPr>
        </p:pic>
      </p:grpSp>
    </p:spTree>
    <p:extLst>
      <p:ext uri="{BB962C8B-B14F-4D97-AF65-F5344CB8AC3E}">
        <p14:creationId xmlns:p14="http://schemas.microsoft.com/office/powerpoint/2010/main" val="237886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ANOVA by zone</a:t>
            </a:r>
            <a:endParaRPr lang="en-AU" dirty="0"/>
          </a:p>
        </p:txBody>
      </p:sp>
      <p:sp>
        <p:nvSpPr>
          <p:cNvPr id="3" name="Content Placeholder 2"/>
          <p:cNvSpPr>
            <a:spLocks noGrp="1"/>
          </p:cNvSpPr>
          <p:nvPr>
            <p:ph sz="half" idx="1"/>
          </p:nvPr>
        </p:nvSpPr>
        <p:spPr/>
        <p:txBody>
          <a:bodyPr/>
          <a:lstStyle/>
          <a:p>
            <a:pPr marL="0" indent="0">
              <a:buNone/>
            </a:pPr>
            <a:endParaRPr lang="en-AU" dirty="0"/>
          </a:p>
        </p:txBody>
      </p:sp>
      <p:pic>
        <p:nvPicPr>
          <p:cNvPr id="4" name="Picture"/>
          <p:cNvPicPr/>
          <p:nvPr/>
        </p:nvPicPr>
        <p:blipFill>
          <a:blip r:embed="rId3"/>
          <a:stretch>
            <a:fillRect/>
          </a:stretch>
        </p:blipFill>
        <p:spPr bwMode="auto">
          <a:xfrm>
            <a:off x="2057400" y="1690688"/>
            <a:ext cx="8801100" cy="4300220"/>
          </a:xfrm>
          <a:prstGeom prst="rect">
            <a:avLst/>
          </a:prstGeom>
          <a:noFill/>
          <a:ln w="9525">
            <a:noFill/>
            <a:headEnd/>
            <a:tailEnd/>
          </a:ln>
        </p:spPr>
      </p:pic>
    </p:spTree>
    <p:extLst>
      <p:ext uri="{BB962C8B-B14F-4D97-AF65-F5344CB8AC3E}">
        <p14:creationId xmlns:p14="http://schemas.microsoft.com/office/powerpoint/2010/main" val="1039731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conclusions can we make from ANOVA?</a:t>
            </a:r>
            <a:endParaRPr lang="en-AU" dirty="0"/>
          </a:p>
        </p:txBody>
      </p:sp>
      <p:sp>
        <p:nvSpPr>
          <p:cNvPr id="3" name="Content Placeholder 2"/>
          <p:cNvSpPr>
            <a:spLocks noGrp="1"/>
          </p:cNvSpPr>
          <p:nvPr>
            <p:ph sz="half" idx="1"/>
          </p:nvPr>
        </p:nvSpPr>
        <p:spPr>
          <a:xfrm>
            <a:off x="1532586" y="2109788"/>
            <a:ext cx="10200068" cy="4351338"/>
          </a:xfrm>
        </p:spPr>
        <p:txBody>
          <a:bodyPr/>
          <a:lstStyle/>
          <a:p>
            <a:r>
              <a:rPr lang="en-AU" dirty="0" smtClean="0"/>
              <a:t>Response of Barley yield to Potassium (K) is not consistent across yield zones and does not have the typical response curve shape that we would expect except for vey low yielding parts of the trial.</a:t>
            </a:r>
          </a:p>
          <a:p>
            <a:r>
              <a:rPr lang="en-AU" dirty="0" smtClean="0"/>
              <a:t>Does this mean that extra K is not required in the other zones? If so, the farmer could save a lot of $$</a:t>
            </a:r>
          </a:p>
          <a:p>
            <a:r>
              <a:rPr lang="en-AU" dirty="0" smtClean="0"/>
              <a:t>Time to talk this over with the farmer and see what he/she thinks…</a:t>
            </a:r>
            <a:endParaRPr lang="en-AU" dirty="0"/>
          </a:p>
        </p:txBody>
      </p:sp>
    </p:spTree>
    <p:extLst>
      <p:ext uri="{BB962C8B-B14F-4D97-AF65-F5344CB8AC3E}">
        <p14:creationId xmlns:p14="http://schemas.microsoft.com/office/powerpoint/2010/main" val="2578786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Another way of ‘looking’ at the data</a:t>
            </a:r>
            <a:endParaRPr lang="en-AU" dirty="0"/>
          </a:p>
        </p:txBody>
      </p:sp>
      <p:pic>
        <p:nvPicPr>
          <p:cNvPr id="5" name="Picture 4"/>
          <p:cNvPicPr>
            <a:picLocks noChangeAspect="1"/>
          </p:cNvPicPr>
          <p:nvPr/>
        </p:nvPicPr>
        <p:blipFill>
          <a:blip r:embed="rId2"/>
          <a:stretch>
            <a:fillRect/>
          </a:stretch>
        </p:blipFill>
        <p:spPr>
          <a:xfrm>
            <a:off x="1917013" y="3016251"/>
            <a:ext cx="8756307" cy="432000"/>
          </a:xfrm>
          <a:prstGeom prst="rect">
            <a:avLst/>
          </a:prstGeom>
        </p:spPr>
      </p:pic>
      <p:pic>
        <p:nvPicPr>
          <p:cNvPr id="6" name="Picture"/>
          <p:cNvPicPr/>
          <p:nvPr/>
        </p:nvPicPr>
        <p:blipFill>
          <a:blip r:embed="rId3"/>
          <a:stretch>
            <a:fillRect/>
          </a:stretch>
        </p:blipFill>
        <p:spPr bwMode="auto">
          <a:xfrm>
            <a:off x="2056568" y="3544837"/>
            <a:ext cx="6382582" cy="3313163"/>
          </a:xfrm>
          <a:prstGeom prst="rect">
            <a:avLst/>
          </a:prstGeom>
          <a:noFill/>
          <a:ln w="9525">
            <a:noFill/>
            <a:headEnd/>
            <a:tailEnd/>
          </a:ln>
        </p:spPr>
      </p:pic>
      <p:pic>
        <p:nvPicPr>
          <p:cNvPr id="7" name="Picture 6"/>
          <p:cNvPicPr>
            <a:picLocks noChangeAspect="1"/>
          </p:cNvPicPr>
          <p:nvPr/>
        </p:nvPicPr>
        <p:blipFill>
          <a:blip r:embed="rId4"/>
          <a:stretch>
            <a:fillRect/>
          </a:stretch>
        </p:blipFill>
        <p:spPr>
          <a:xfrm>
            <a:off x="8439150" y="3916284"/>
            <a:ext cx="2914650" cy="2570268"/>
          </a:xfrm>
          <a:prstGeom prst="rect">
            <a:avLst/>
          </a:prstGeom>
        </p:spPr>
      </p:pic>
      <p:sp>
        <p:nvSpPr>
          <p:cNvPr id="3" name="Content Placeholder 2"/>
          <p:cNvSpPr>
            <a:spLocks noGrp="1"/>
          </p:cNvSpPr>
          <p:nvPr>
            <p:ph sz="half" idx="1"/>
          </p:nvPr>
        </p:nvSpPr>
        <p:spPr/>
        <p:txBody>
          <a:bodyPr/>
          <a:lstStyle/>
          <a:p>
            <a:r>
              <a:rPr lang="en-AU" dirty="0" smtClean="0"/>
              <a:t>Generalised additive models (GAMs) fit smooth splines to the covariate data, add them together and then apply a nonlinear function to predict response.</a:t>
            </a:r>
          </a:p>
          <a:p>
            <a:endParaRPr lang="en-AU" dirty="0"/>
          </a:p>
          <a:p>
            <a:pPr marL="0" indent="0">
              <a:buNone/>
            </a:pPr>
            <a:endParaRPr lang="en-AU" dirty="0"/>
          </a:p>
        </p:txBody>
      </p:sp>
    </p:spTree>
    <p:extLst>
      <p:ext uri="{BB962C8B-B14F-4D97-AF65-F5344CB8AC3E}">
        <p14:creationId xmlns:p14="http://schemas.microsoft.com/office/powerpoint/2010/main" val="920329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Another way of ‘looking’ at the data</a:t>
            </a:r>
            <a:endParaRPr lang="en-AU" dirty="0"/>
          </a:p>
        </p:txBody>
      </p:sp>
      <p:sp>
        <p:nvSpPr>
          <p:cNvPr id="3" name="Content Placeholder 2"/>
          <p:cNvSpPr>
            <a:spLocks noGrp="1"/>
          </p:cNvSpPr>
          <p:nvPr>
            <p:ph sz="half" idx="1"/>
          </p:nvPr>
        </p:nvSpPr>
        <p:spPr>
          <a:xfrm>
            <a:off x="1532586" y="1690688"/>
            <a:ext cx="10200068" cy="5167312"/>
          </a:xfrm>
        </p:spPr>
        <p:txBody>
          <a:bodyPr>
            <a:normAutofit/>
          </a:bodyPr>
          <a:lstStyle/>
          <a:p>
            <a:r>
              <a:rPr lang="en-AU" dirty="0" smtClean="0"/>
              <a:t>But what do the GAM residuals look like…?</a:t>
            </a:r>
          </a:p>
          <a:p>
            <a:endParaRPr lang="en-AU" dirty="0"/>
          </a:p>
          <a:p>
            <a:endParaRPr lang="en-AU" dirty="0" smtClean="0"/>
          </a:p>
          <a:p>
            <a:endParaRPr lang="en-AU" dirty="0"/>
          </a:p>
          <a:p>
            <a:endParaRPr lang="en-AU" dirty="0" smtClean="0"/>
          </a:p>
          <a:p>
            <a:pPr marL="0" indent="0" algn="r">
              <a:buNone/>
            </a:pPr>
            <a:r>
              <a:rPr lang="en-AU" b="1" dirty="0" smtClean="0"/>
              <a:t>They look like the yield data!  </a:t>
            </a:r>
          </a:p>
          <a:p>
            <a:pPr marL="0" indent="0" algn="r">
              <a:buNone/>
            </a:pPr>
            <a:endParaRPr lang="en-AU" dirty="0" smtClean="0"/>
          </a:p>
          <a:p>
            <a:r>
              <a:rPr lang="en-AU" dirty="0" smtClean="0"/>
              <a:t>The effect of K on yield is very small compared to the underlying spatial variability in yield across the trial.</a:t>
            </a:r>
          </a:p>
          <a:p>
            <a:r>
              <a:rPr lang="en-AU" dirty="0" smtClean="0"/>
              <a:t>We need to include the spatial variability in the model.</a:t>
            </a:r>
          </a:p>
          <a:p>
            <a:pPr marL="0" indent="0">
              <a:buNone/>
            </a:pPr>
            <a:endParaRPr lang="en-AU" dirty="0"/>
          </a:p>
        </p:txBody>
      </p:sp>
      <p:pic>
        <p:nvPicPr>
          <p:cNvPr id="8" name="Picture"/>
          <p:cNvPicPr>
            <a:picLocks noChangeAspect="1"/>
          </p:cNvPicPr>
          <p:nvPr/>
        </p:nvPicPr>
        <p:blipFill>
          <a:blip r:embed="rId2"/>
          <a:stretch>
            <a:fillRect/>
          </a:stretch>
        </p:blipFill>
        <p:spPr bwMode="auto">
          <a:xfrm>
            <a:off x="2367602" y="2038851"/>
            <a:ext cx="8530036" cy="1954800"/>
          </a:xfrm>
          <a:prstGeom prst="rect">
            <a:avLst/>
          </a:prstGeom>
          <a:noFill/>
          <a:ln w="9525">
            <a:noFill/>
            <a:headEnd/>
            <a:tailEnd/>
          </a:ln>
        </p:spPr>
      </p:pic>
    </p:spTree>
    <p:extLst>
      <p:ext uri="{BB962C8B-B14F-4D97-AF65-F5344CB8AC3E}">
        <p14:creationId xmlns:p14="http://schemas.microsoft.com/office/powerpoint/2010/main" val="10538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 spatial GAM</a:t>
            </a:r>
            <a:endParaRPr lang="en-AU" dirty="0"/>
          </a:p>
        </p:txBody>
      </p:sp>
      <p:pic>
        <p:nvPicPr>
          <p:cNvPr id="4" name="Content Placeholder 3"/>
          <p:cNvPicPr>
            <a:picLocks noGrp="1" noChangeAspect="1"/>
          </p:cNvPicPr>
          <p:nvPr>
            <p:ph sz="half" idx="1"/>
          </p:nvPr>
        </p:nvPicPr>
        <p:blipFill>
          <a:blip r:embed="rId2"/>
          <a:stretch>
            <a:fillRect/>
          </a:stretch>
        </p:blipFill>
        <p:spPr>
          <a:xfrm>
            <a:off x="1532586" y="1690688"/>
            <a:ext cx="10581959" cy="375444"/>
          </a:xfrm>
          <a:prstGeom prst="rect">
            <a:avLst/>
          </a:prstGeom>
        </p:spPr>
      </p:pic>
      <p:pic>
        <p:nvPicPr>
          <p:cNvPr id="5" name="Picture"/>
          <p:cNvPicPr>
            <a:picLocks noChangeAspect="1"/>
          </p:cNvPicPr>
          <p:nvPr/>
        </p:nvPicPr>
        <p:blipFill>
          <a:blip r:embed="rId3"/>
          <a:stretch>
            <a:fillRect/>
          </a:stretch>
        </p:blipFill>
        <p:spPr bwMode="auto">
          <a:xfrm>
            <a:off x="2556365" y="4751388"/>
            <a:ext cx="8534400" cy="1955800"/>
          </a:xfrm>
          <a:prstGeom prst="rect">
            <a:avLst/>
          </a:prstGeom>
          <a:noFill/>
          <a:ln w="9525">
            <a:noFill/>
            <a:headEnd/>
            <a:tailEnd/>
          </a:ln>
        </p:spPr>
      </p:pic>
      <p:pic>
        <p:nvPicPr>
          <p:cNvPr id="6" name="Picture"/>
          <p:cNvPicPr/>
          <p:nvPr/>
        </p:nvPicPr>
        <p:blipFill>
          <a:blip r:embed="rId4"/>
          <a:stretch>
            <a:fillRect/>
          </a:stretch>
        </p:blipFill>
        <p:spPr bwMode="auto">
          <a:xfrm>
            <a:off x="3032170" y="1946991"/>
            <a:ext cx="7200900" cy="2923539"/>
          </a:xfrm>
          <a:prstGeom prst="rect">
            <a:avLst/>
          </a:prstGeom>
          <a:noFill/>
          <a:ln w="9525">
            <a:noFill/>
            <a:headEnd/>
            <a:tailEnd/>
          </a:ln>
        </p:spPr>
      </p:pic>
      <p:sp>
        <p:nvSpPr>
          <p:cNvPr id="7" name="Content Placeholder 2"/>
          <p:cNvSpPr txBox="1">
            <a:spLocks/>
          </p:cNvSpPr>
          <p:nvPr/>
        </p:nvSpPr>
        <p:spPr>
          <a:xfrm>
            <a:off x="5865700" y="472916"/>
            <a:ext cx="6057900" cy="1457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smtClean="0"/>
              <a:t>Deviance explained has increased from 0.131% to 95.3% !</a:t>
            </a:r>
          </a:p>
        </p:txBody>
      </p:sp>
    </p:spTree>
    <p:extLst>
      <p:ext uri="{BB962C8B-B14F-4D97-AF65-F5344CB8AC3E}">
        <p14:creationId xmlns:p14="http://schemas.microsoft.com/office/powerpoint/2010/main" val="250320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spatial autocorrelation?</a:t>
            </a:r>
            <a:endParaRPr lang="en-AU" dirty="0"/>
          </a:p>
        </p:txBody>
      </p:sp>
      <p:sp>
        <p:nvSpPr>
          <p:cNvPr id="3" name="Content Placeholder 2"/>
          <p:cNvSpPr>
            <a:spLocks noGrp="1"/>
          </p:cNvSpPr>
          <p:nvPr>
            <p:ph sz="half" idx="1"/>
          </p:nvPr>
        </p:nvSpPr>
        <p:spPr/>
        <p:txBody>
          <a:bodyPr/>
          <a:lstStyle/>
          <a:p>
            <a:r>
              <a:rPr lang="en-AU" dirty="0" smtClean="0"/>
              <a:t>Data </a:t>
            </a:r>
            <a:r>
              <a:rPr lang="en-AU" dirty="0"/>
              <a:t>near each other are related, more so at </a:t>
            </a:r>
            <a:r>
              <a:rPr lang="en-AU" dirty="0" smtClean="0"/>
              <a:t>closer distances.</a:t>
            </a:r>
          </a:p>
          <a:p>
            <a:r>
              <a:rPr lang="en-AU" dirty="0" smtClean="0"/>
              <a:t>How can we handle spatial autocorrelation:</a:t>
            </a:r>
          </a:p>
          <a:p>
            <a:pPr lvl="1"/>
            <a:r>
              <a:rPr lang="en-AU" dirty="0" smtClean="0"/>
              <a:t>Model spatial effect as an </a:t>
            </a:r>
            <a:r>
              <a:rPr lang="en-AU" dirty="0"/>
              <a:t>independent covariate (</a:t>
            </a:r>
            <a:r>
              <a:rPr lang="en-AU" dirty="0" err="1"/>
              <a:t>eg</a:t>
            </a:r>
            <a:r>
              <a:rPr lang="en-AU" dirty="0"/>
              <a:t>. in </a:t>
            </a:r>
            <a:r>
              <a:rPr lang="en-AU" dirty="0" smtClean="0"/>
              <a:t>GAM)</a:t>
            </a:r>
            <a:endParaRPr lang="en-AU" dirty="0"/>
          </a:p>
          <a:p>
            <a:pPr lvl="1"/>
            <a:r>
              <a:rPr lang="en-AU" dirty="0" smtClean="0"/>
              <a:t>Use moving window analyses where the data are weighted by distance from the central point (</a:t>
            </a:r>
            <a:r>
              <a:rPr lang="en-AU" dirty="0" err="1" smtClean="0"/>
              <a:t>eg</a:t>
            </a:r>
            <a:r>
              <a:rPr lang="en-AU" dirty="0" smtClean="0"/>
              <a:t>. Geographically weighted regression)</a:t>
            </a:r>
          </a:p>
          <a:p>
            <a:pPr lvl="1"/>
            <a:r>
              <a:rPr lang="en-AU" dirty="0" smtClean="0"/>
              <a:t>Use </a:t>
            </a:r>
            <a:r>
              <a:rPr lang="en-AU" dirty="0"/>
              <a:t>spatial covariates as </a:t>
            </a:r>
            <a:r>
              <a:rPr lang="en-AU" dirty="0" smtClean="0"/>
              <a:t>surrogates for autocorrelation.</a:t>
            </a:r>
            <a:endParaRPr lang="en-AU" dirty="0"/>
          </a:p>
        </p:txBody>
      </p:sp>
    </p:spTree>
    <p:extLst>
      <p:ext uri="{BB962C8B-B14F-4D97-AF65-F5344CB8AC3E}">
        <p14:creationId xmlns:p14="http://schemas.microsoft.com/office/powerpoint/2010/main" val="2433049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Geographically weighted regression (GWR)</a:t>
            </a:r>
            <a:endParaRPr lang="en-AU" dirty="0"/>
          </a:p>
        </p:txBody>
      </p:sp>
      <p:sp>
        <p:nvSpPr>
          <p:cNvPr id="3" name="Content Placeholder 2"/>
          <p:cNvSpPr>
            <a:spLocks noGrp="1"/>
          </p:cNvSpPr>
          <p:nvPr>
            <p:ph sz="half" idx="1"/>
          </p:nvPr>
        </p:nvSpPr>
        <p:spPr/>
        <p:txBody>
          <a:bodyPr/>
          <a:lstStyle/>
          <a:p>
            <a:r>
              <a:rPr lang="en-AU" dirty="0" smtClean="0"/>
              <a:t>See how response to treatment varies across the trial.</a:t>
            </a:r>
          </a:p>
          <a:p>
            <a:r>
              <a:rPr lang="en-AU" dirty="0" smtClean="0"/>
              <a:t>Several R packages exist, I recommend ‘</a:t>
            </a:r>
            <a:r>
              <a:rPr lang="en-AU" dirty="0" err="1" smtClean="0"/>
              <a:t>Gwmodel</a:t>
            </a:r>
            <a:r>
              <a:rPr lang="en-AU" dirty="0" smtClean="0"/>
              <a:t>’ because it is faster. </a:t>
            </a:r>
            <a:endParaRPr lang="en-AU" dirty="0"/>
          </a:p>
        </p:txBody>
      </p:sp>
      <p:pic>
        <p:nvPicPr>
          <p:cNvPr id="5" name="Picture"/>
          <p:cNvPicPr>
            <a:picLocks noChangeAspect="1"/>
          </p:cNvPicPr>
          <p:nvPr/>
        </p:nvPicPr>
        <p:blipFill>
          <a:blip r:embed="rId3"/>
          <a:stretch>
            <a:fillRect/>
          </a:stretch>
        </p:blipFill>
        <p:spPr bwMode="auto">
          <a:xfrm>
            <a:off x="2781300" y="2624771"/>
            <a:ext cx="8546263" cy="3798000"/>
          </a:xfrm>
          <a:prstGeom prst="rect">
            <a:avLst/>
          </a:prstGeom>
          <a:noFill/>
          <a:ln w="9525">
            <a:noFill/>
            <a:headEnd/>
            <a:tailEnd/>
          </a:ln>
        </p:spPr>
      </p:pic>
    </p:spTree>
    <p:extLst>
      <p:ext uri="{BB962C8B-B14F-4D97-AF65-F5344CB8AC3E}">
        <p14:creationId xmlns:p14="http://schemas.microsoft.com/office/powerpoint/2010/main" val="2116760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78655" y="4191000"/>
            <a:ext cx="7272465" cy="2667000"/>
          </a:xfrm>
          <a:prstGeom prst="rect">
            <a:avLst/>
          </a:prstGeom>
        </p:spPr>
      </p:pic>
      <p:sp>
        <p:nvSpPr>
          <p:cNvPr id="2" name="Title 1"/>
          <p:cNvSpPr>
            <a:spLocks noGrp="1"/>
          </p:cNvSpPr>
          <p:nvPr>
            <p:ph type="title"/>
          </p:nvPr>
        </p:nvSpPr>
        <p:spPr/>
        <p:txBody>
          <a:bodyPr/>
          <a:lstStyle/>
          <a:p>
            <a:r>
              <a:rPr lang="en-AU" dirty="0" smtClean="0"/>
              <a:t>Using spatial covariates</a:t>
            </a:r>
            <a:endParaRPr lang="en-AU" dirty="0"/>
          </a:p>
        </p:txBody>
      </p:sp>
      <p:sp>
        <p:nvSpPr>
          <p:cNvPr id="3" name="Content Placeholder 2"/>
          <p:cNvSpPr>
            <a:spLocks noGrp="1"/>
          </p:cNvSpPr>
          <p:nvPr>
            <p:ph sz="half" idx="1"/>
          </p:nvPr>
        </p:nvSpPr>
        <p:spPr/>
        <p:txBody>
          <a:bodyPr/>
          <a:lstStyle/>
          <a:p>
            <a:r>
              <a:rPr lang="en-AU" dirty="0" smtClean="0"/>
              <a:t>Clustering to identify zones – we used Gaussian mixture models to identify yield zones, but multivariate GMMs can be applied to other spatial covariates.</a:t>
            </a:r>
            <a:endParaRPr lang="en-AU" dirty="0"/>
          </a:p>
          <a:p>
            <a:r>
              <a:rPr lang="en-AU" dirty="0" smtClean="0"/>
              <a:t>GAMs.</a:t>
            </a:r>
            <a:endParaRPr lang="en-AU" dirty="0"/>
          </a:p>
          <a:p>
            <a:r>
              <a:rPr lang="en-AU" dirty="0" smtClean="0"/>
              <a:t>Random forests.</a:t>
            </a:r>
            <a:endParaRPr lang="en-AU" dirty="0"/>
          </a:p>
        </p:txBody>
      </p:sp>
      <p:sp>
        <p:nvSpPr>
          <p:cNvPr id="5" name="TextBox 4"/>
          <p:cNvSpPr txBox="1"/>
          <p:nvPr/>
        </p:nvSpPr>
        <p:spPr>
          <a:xfrm>
            <a:off x="9497189" y="4953000"/>
            <a:ext cx="2393758" cy="1200329"/>
          </a:xfrm>
          <a:prstGeom prst="rect">
            <a:avLst/>
          </a:prstGeom>
          <a:noFill/>
        </p:spPr>
        <p:txBody>
          <a:bodyPr wrap="square" rtlCol="0">
            <a:spAutoFit/>
          </a:bodyPr>
          <a:lstStyle/>
          <a:p>
            <a:r>
              <a:rPr lang="en-AU" sz="2400" dirty="0" smtClean="0"/>
              <a:t>Red = EM</a:t>
            </a:r>
            <a:br>
              <a:rPr lang="en-AU" sz="2400" dirty="0" smtClean="0"/>
            </a:br>
            <a:r>
              <a:rPr lang="en-AU" sz="2400" dirty="0" smtClean="0"/>
              <a:t>Green = </a:t>
            </a:r>
            <a:r>
              <a:rPr lang="en-AU" sz="2400" dirty="0" err="1" smtClean="0"/>
              <a:t>GammaK</a:t>
            </a:r>
            <a:endParaRPr lang="en-AU" sz="2400" dirty="0" smtClean="0"/>
          </a:p>
          <a:p>
            <a:r>
              <a:rPr lang="en-AU" sz="2400" dirty="0" err="1" smtClean="0"/>
              <a:t>Blu</a:t>
            </a:r>
            <a:r>
              <a:rPr lang="en-AU" sz="2400" dirty="0" smtClean="0"/>
              <a:t> e= </a:t>
            </a:r>
            <a:r>
              <a:rPr lang="en-AU" sz="2400" dirty="0" err="1" smtClean="0"/>
              <a:t>GammTh</a:t>
            </a:r>
            <a:endParaRPr lang="en-AU" sz="2400" dirty="0"/>
          </a:p>
        </p:txBody>
      </p:sp>
    </p:spTree>
    <p:extLst>
      <p:ext uri="{BB962C8B-B14F-4D97-AF65-F5344CB8AC3E}">
        <p14:creationId xmlns:p14="http://schemas.microsoft.com/office/powerpoint/2010/main" val="2853375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process of </a:t>
            </a:r>
            <a:r>
              <a:rPr lang="en-AU" b="1" u="sng" dirty="0" smtClean="0">
                <a:solidFill>
                  <a:srgbClr val="39651B"/>
                </a:solidFill>
              </a:rPr>
              <a:t>on-farm</a:t>
            </a:r>
            <a:r>
              <a:rPr lang="en-AU" dirty="0" smtClean="0"/>
              <a:t> experimentation</a:t>
            </a:r>
            <a:endParaRPr lang="en-AU" dirty="0"/>
          </a:p>
        </p:txBody>
      </p:sp>
      <p:sp>
        <p:nvSpPr>
          <p:cNvPr id="3" name="Content Placeholder 2"/>
          <p:cNvSpPr>
            <a:spLocks noGrp="1"/>
          </p:cNvSpPr>
          <p:nvPr>
            <p:ph sz="half" idx="1"/>
          </p:nvPr>
        </p:nvSpPr>
        <p:spPr/>
        <p:txBody>
          <a:bodyPr>
            <a:normAutofit lnSpcReduction="10000"/>
          </a:bodyPr>
          <a:lstStyle/>
          <a:p>
            <a:pPr marL="0" indent="0">
              <a:buNone/>
            </a:pPr>
            <a:r>
              <a:rPr lang="en-AU" dirty="0" smtClean="0"/>
              <a:t>OFE that begins and ends with the farmer:</a:t>
            </a:r>
          </a:p>
          <a:p>
            <a:pPr marL="514350" indent="-514350">
              <a:buFont typeface="+mj-lt"/>
              <a:buAutoNum type="arabicPeriod"/>
            </a:pPr>
            <a:r>
              <a:rPr lang="en-AU" dirty="0" smtClean="0"/>
              <a:t>Determine the experimental question, </a:t>
            </a:r>
            <a:r>
              <a:rPr lang="en-AU" dirty="0" err="1" smtClean="0"/>
              <a:t>ie</a:t>
            </a:r>
            <a:r>
              <a:rPr lang="en-AU" dirty="0" smtClean="0"/>
              <a:t>. what does the farmer want to test?</a:t>
            </a:r>
          </a:p>
          <a:p>
            <a:pPr marL="514350" indent="-514350">
              <a:buFont typeface="+mj-lt"/>
              <a:buAutoNum type="arabicPeriod"/>
            </a:pPr>
            <a:r>
              <a:rPr lang="en-AU" dirty="0" smtClean="0"/>
              <a:t>Design the experiment.</a:t>
            </a:r>
          </a:p>
          <a:p>
            <a:pPr marL="514350" indent="-514350">
              <a:buFont typeface="+mj-lt"/>
              <a:buAutoNum type="arabicPeriod"/>
            </a:pPr>
            <a:r>
              <a:rPr lang="en-AU" dirty="0" smtClean="0"/>
              <a:t>Measure the results.</a:t>
            </a:r>
          </a:p>
          <a:p>
            <a:pPr marL="514350" indent="-514350">
              <a:buFont typeface="+mj-lt"/>
              <a:buAutoNum type="arabicPeriod"/>
            </a:pPr>
            <a:r>
              <a:rPr lang="en-AU" dirty="0" smtClean="0"/>
              <a:t>Analysis of results.</a:t>
            </a:r>
          </a:p>
          <a:p>
            <a:pPr marL="514350" indent="-514350">
              <a:buFont typeface="+mj-lt"/>
              <a:buAutoNum type="arabicPeriod"/>
            </a:pPr>
            <a:r>
              <a:rPr lang="en-AU" dirty="0" smtClean="0"/>
              <a:t>Take it back to the </a:t>
            </a:r>
            <a:br>
              <a:rPr lang="en-AU" dirty="0" smtClean="0"/>
            </a:br>
            <a:r>
              <a:rPr lang="en-AU" dirty="0" smtClean="0"/>
              <a:t>farmer.</a:t>
            </a:r>
          </a:p>
          <a:p>
            <a:pPr marL="514350" indent="-514350">
              <a:buFont typeface="+mj-lt"/>
              <a:buAutoNum type="arabicPeriod"/>
            </a:pPr>
            <a:r>
              <a:rPr lang="en-AU" dirty="0" smtClean="0"/>
              <a:t>Plan the next </a:t>
            </a:r>
            <a:br>
              <a:rPr lang="en-AU" dirty="0" smtClean="0"/>
            </a:br>
            <a:r>
              <a:rPr lang="en-AU" dirty="0" smtClean="0"/>
              <a:t>experiment!</a:t>
            </a:r>
          </a:p>
          <a:p>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395" y="3016251"/>
            <a:ext cx="6115050" cy="3333750"/>
          </a:xfrm>
          <a:prstGeom prst="rect">
            <a:avLst/>
          </a:prstGeom>
        </p:spPr>
      </p:pic>
      <p:sp>
        <p:nvSpPr>
          <p:cNvPr id="5" name="TextBox 4"/>
          <p:cNvSpPr txBox="1"/>
          <p:nvPr/>
        </p:nvSpPr>
        <p:spPr>
          <a:xfrm>
            <a:off x="5812155" y="6350001"/>
            <a:ext cx="4046942" cy="369332"/>
          </a:xfrm>
          <a:prstGeom prst="rect">
            <a:avLst/>
          </a:prstGeom>
          <a:noFill/>
        </p:spPr>
        <p:txBody>
          <a:bodyPr wrap="none" rtlCol="0">
            <a:spAutoFit/>
          </a:bodyPr>
          <a:lstStyle/>
          <a:p>
            <a:r>
              <a:rPr lang="en-AU" dirty="0" smtClean="0"/>
              <a:t>Image source: www.westerndairy.com.au</a:t>
            </a:r>
            <a:endParaRPr lang="en-AU" dirty="0"/>
          </a:p>
        </p:txBody>
      </p:sp>
    </p:spTree>
    <p:extLst>
      <p:ext uri="{BB962C8B-B14F-4D97-AF65-F5344CB8AC3E}">
        <p14:creationId xmlns:p14="http://schemas.microsoft.com/office/powerpoint/2010/main" val="419106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Random forests</a:t>
            </a:r>
            <a:endParaRPr lang="en-AU" dirty="0"/>
          </a:p>
        </p:txBody>
      </p:sp>
      <p:sp>
        <p:nvSpPr>
          <p:cNvPr id="3" name="Content Placeholder 2"/>
          <p:cNvSpPr>
            <a:spLocks noGrp="1"/>
          </p:cNvSpPr>
          <p:nvPr>
            <p:ph sz="half" idx="1"/>
          </p:nvPr>
        </p:nvSpPr>
        <p:spPr/>
        <p:txBody>
          <a:bodyPr>
            <a:normAutofit fontScale="92500" lnSpcReduction="10000"/>
          </a:bodyPr>
          <a:lstStyle/>
          <a:p>
            <a:r>
              <a:rPr lang="en-AU" dirty="0"/>
              <a:t>Random forests </a:t>
            </a:r>
            <a:r>
              <a:rPr lang="en-AU" dirty="0" smtClean="0"/>
              <a:t>are a method for learning from data that fit an ensemble of decision trees fitted to subsamples of the data. </a:t>
            </a:r>
          </a:p>
          <a:p>
            <a:r>
              <a:rPr lang="en-AU" dirty="0" smtClean="0"/>
              <a:t>They can be used to make predictions, and to determine the importance of covariates in a model.</a:t>
            </a:r>
          </a:p>
          <a:p>
            <a:r>
              <a:rPr lang="en-AU" dirty="0" smtClean="0"/>
              <a:t>We will use a random forest approach to determine how much of the spatial variability in the trial can be explained by measured electromagnetic and radiometric data.</a:t>
            </a:r>
          </a:p>
          <a:p>
            <a:endParaRPr lang="en-AU" dirty="0" smtClean="0"/>
          </a:p>
          <a:p>
            <a:endParaRPr lang="en-AU" dirty="0"/>
          </a:p>
          <a:p>
            <a:endParaRPr lang="en-AU" dirty="0" smtClean="0"/>
          </a:p>
          <a:p>
            <a:r>
              <a:rPr lang="en-AU" dirty="0"/>
              <a:t>V</a:t>
            </a:r>
            <a:r>
              <a:rPr lang="en-AU" dirty="0" smtClean="0"/>
              <a:t>ariance explained = 90.88%</a:t>
            </a:r>
          </a:p>
        </p:txBody>
      </p:sp>
      <p:pic>
        <p:nvPicPr>
          <p:cNvPr id="4" name="Picture 3"/>
          <p:cNvPicPr>
            <a:picLocks noChangeAspect="1"/>
          </p:cNvPicPr>
          <p:nvPr/>
        </p:nvPicPr>
        <p:blipFill>
          <a:blip r:embed="rId2"/>
          <a:stretch>
            <a:fillRect/>
          </a:stretch>
        </p:blipFill>
        <p:spPr>
          <a:xfrm>
            <a:off x="1979767" y="4687149"/>
            <a:ext cx="9305705" cy="632563"/>
          </a:xfrm>
          <a:prstGeom prst="rect">
            <a:avLst/>
          </a:prstGeom>
        </p:spPr>
      </p:pic>
    </p:spTree>
    <p:extLst>
      <p:ext uri="{BB962C8B-B14F-4D97-AF65-F5344CB8AC3E}">
        <p14:creationId xmlns:p14="http://schemas.microsoft.com/office/powerpoint/2010/main" val="2089031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cNvPicPr>
            <a:picLocks noGrp="1"/>
          </p:cNvPicPr>
          <p:nvPr>
            <p:ph sz="half" idx="1"/>
          </p:nvPr>
        </p:nvPicPr>
        <p:blipFill>
          <a:blip r:embed="rId3"/>
          <a:stretch>
            <a:fillRect/>
          </a:stretch>
        </p:blipFill>
        <p:spPr bwMode="auto">
          <a:xfrm>
            <a:off x="1532586" y="1195373"/>
            <a:ext cx="6436299" cy="3177099"/>
          </a:xfrm>
          <a:prstGeom prst="rect">
            <a:avLst/>
          </a:prstGeom>
          <a:noFill/>
          <a:ln w="9525">
            <a:noFill/>
            <a:headEnd/>
            <a:tailEnd/>
          </a:ln>
        </p:spPr>
      </p:pic>
      <p:sp>
        <p:nvSpPr>
          <p:cNvPr id="2" name="Title 1"/>
          <p:cNvSpPr>
            <a:spLocks noGrp="1"/>
          </p:cNvSpPr>
          <p:nvPr>
            <p:ph type="title"/>
          </p:nvPr>
        </p:nvSpPr>
        <p:spPr/>
        <p:txBody>
          <a:bodyPr/>
          <a:lstStyle/>
          <a:p>
            <a:r>
              <a:rPr lang="en-AU" dirty="0" smtClean="0"/>
              <a:t>Random forests</a:t>
            </a:r>
            <a:endParaRPr lang="en-AU" dirty="0"/>
          </a:p>
        </p:txBody>
      </p:sp>
      <p:pic>
        <p:nvPicPr>
          <p:cNvPr id="6" name="Picture"/>
          <p:cNvPicPr>
            <a:picLocks noChangeAspect="1"/>
          </p:cNvPicPr>
          <p:nvPr/>
        </p:nvPicPr>
        <p:blipFill>
          <a:blip r:embed="rId4"/>
          <a:stretch>
            <a:fillRect/>
          </a:stretch>
        </p:blipFill>
        <p:spPr bwMode="auto">
          <a:xfrm>
            <a:off x="1532586" y="4372472"/>
            <a:ext cx="10663736" cy="4590055"/>
          </a:xfrm>
          <a:prstGeom prst="rect">
            <a:avLst/>
          </a:prstGeom>
          <a:noFill/>
          <a:ln w="9525">
            <a:noFill/>
            <a:headEnd/>
            <a:tailEnd/>
          </a:ln>
        </p:spPr>
      </p:pic>
    </p:spTree>
    <p:extLst>
      <p:ext uri="{BB962C8B-B14F-4D97-AF65-F5344CB8AC3E}">
        <p14:creationId xmlns:p14="http://schemas.microsoft.com/office/powerpoint/2010/main" val="359230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what has this experiment told us and where to next?</a:t>
            </a:r>
            <a:endParaRPr lang="en-AU" dirty="0"/>
          </a:p>
        </p:txBody>
      </p:sp>
      <p:sp>
        <p:nvSpPr>
          <p:cNvPr id="3" name="Content Placeholder 2"/>
          <p:cNvSpPr>
            <a:spLocks noGrp="1"/>
          </p:cNvSpPr>
          <p:nvPr>
            <p:ph sz="half" idx="1"/>
          </p:nvPr>
        </p:nvSpPr>
        <p:spPr>
          <a:xfrm>
            <a:off x="1532586" y="1690688"/>
            <a:ext cx="10200068" cy="4748212"/>
          </a:xfrm>
        </p:spPr>
        <p:txBody>
          <a:bodyPr>
            <a:normAutofit lnSpcReduction="10000"/>
          </a:bodyPr>
          <a:lstStyle/>
          <a:p>
            <a:r>
              <a:rPr lang="en-AU" dirty="0" smtClean="0"/>
              <a:t>Analysis suggests that response to K is poor, and only occurring at lower rates.</a:t>
            </a:r>
          </a:p>
          <a:p>
            <a:r>
              <a:rPr lang="en-AU" dirty="0" smtClean="0"/>
              <a:t>Spatial variability in yield is much larger than that caused by K applications.</a:t>
            </a:r>
          </a:p>
          <a:p>
            <a:r>
              <a:rPr lang="en-AU" dirty="0" smtClean="0"/>
              <a:t>Spatial variability can be explained using EM and </a:t>
            </a:r>
            <a:r>
              <a:rPr lang="en-AU" dirty="0" err="1" smtClean="0"/>
              <a:t>radiometrics</a:t>
            </a:r>
            <a:r>
              <a:rPr lang="en-AU" dirty="0" smtClean="0"/>
              <a:t>, but what does it mean?</a:t>
            </a:r>
          </a:p>
          <a:p>
            <a:r>
              <a:rPr lang="en-AU" dirty="0" smtClean="0"/>
              <a:t>Farmer may conclude that:</a:t>
            </a:r>
          </a:p>
          <a:p>
            <a:pPr lvl="1"/>
            <a:r>
              <a:rPr lang="en-AU" dirty="0" smtClean="0"/>
              <a:t>Rates of 0-15 may be enough next year (reducing costs).</a:t>
            </a:r>
          </a:p>
          <a:p>
            <a:pPr lvl="1"/>
            <a:r>
              <a:rPr lang="en-AU" dirty="0" smtClean="0"/>
              <a:t>Next year’s experiment might aim to uncover causes of spatial variation besides K… but</a:t>
            </a:r>
          </a:p>
          <a:p>
            <a:pPr lvl="1"/>
            <a:r>
              <a:rPr lang="en-AU" dirty="0" smtClean="0"/>
              <a:t>We haven’t analysed the seeding rate and phosphorus trials yet. I leave this to you to try!</a:t>
            </a:r>
            <a:endParaRPr lang="en-AU" dirty="0"/>
          </a:p>
        </p:txBody>
      </p:sp>
    </p:spTree>
    <p:extLst>
      <p:ext uri="{BB962C8B-B14F-4D97-AF65-F5344CB8AC3E}">
        <p14:creationId xmlns:p14="http://schemas.microsoft.com/office/powerpoint/2010/main" val="949711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Summary – methods of analysis</a:t>
            </a:r>
            <a:endParaRPr lang="en-AU" dirty="0"/>
          </a:p>
        </p:txBody>
      </p:sp>
      <p:sp>
        <p:nvSpPr>
          <p:cNvPr id="3" name="Content Placeholder 2"/>
          <p:cNvSpPr>
            <a:spLocks noGrp="1"/>
          </p:cNvSpPr>
          <p:nvPr>
            <p:ph sz="half" idx="1"/>
          </p:nvPr>
        </p:nvSpPr>
        <p:spPr>
          <a:xfrm>
            <a:off x="1532586" y="1690688"/>
            <a:ext cx="10200068" cy="4691062"/>
          </a:xfrm>
        </p:spPr>
        <p:txBody>
          <a:bodyPr>
            <a:normAutofit fontScale="92500" lnSpcReduction="20000"/>
          </a:bodyPr>
          <a:lstStyle/>
          <a:p>
            <a:r>
              <a:rPr lang="en-AU" dirty="0" smtClean="0"/>
              <a:t>For a trial in one year, use the yield data points rather than interpolating to a grid.</a:t>
            </a:r>
          </a:p>
          <a:p>
            <a:r>
              <a:rPr lang="en-AU" dirty="0" smtClean="0"/>
              <a:t>Basic analysis:</a:t>
            </a:r>
          </a:p>
          <a:p>
            <a:pPr lvl="1"/>
            <a:r>
              <a:rPr lang="en-AU" dirty="0" smtClean="0"/>
              <a:t>ANOVA over the entire trial or over zones as required.</a:t>
            </a:r>
          </a:p>
          <a:p>
            <a:pPr lvl="1"/>
            <a:r>
              <a:rPr lang="en-AU" dirty="0" smtClean="0"/>
              <a:t>Gaussian mixture modelling can be useful for identifying zones.</a:t>
            </a:r>
          </a:p>
          <a:p>
            <a:r>
              <a:rPr lang="en-AU" dirty="0" smtClean="0"/>
              <a:t>Generalised additive models (GAMs) can model underlying spatial variation.</a:t>
            </a:r>
          </a:p>
          <a:p>
            <a:r>
              <a:rPr lang="en-AU" dirty="0" smtClean="0"/>
              <a:t>Geographically weighted regression shows how treatment effect varies across the trial.</a:t>
            </a:r>
          </a:p>
          <a:p>
            <a:r>
              <a:rPr lang="en-AU" dirty="0" smtClean="0"/>
              <a:t>Spatial covariates can be used in GAMs, random forests and other methods to help understand causes of spatial variation.</a:t>
            </a:r>
          </a:p>
          <a:p>
            <a:r>
              <a:rPr lang="en-AU" dirty="0" smtClean="0"/>
              <a:t>Methods outlined for the strip trial in this talk apply equally to other trial designs.</a:t>
            </a:r>
            <a:endParaRPr lang="en-AU" dirty="0"/>
          </a:p>
        </p:txBody>
      </p:sp>
    </p:spTree>
    <p:extLst>
      <p:ext uri="{BB962C8B-B14F-4D97-AF65-F5344CB8AC3E}">
        <p14:creationId xmlns:p14="http://schemas.microsoft.com/office/powerpoint/2010/main" val="278808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Acknowledgments</a:t>
            </a:r>
            <a:endParaRPr lang="en-AU" dirty="0"/>
          </a:p>
        </p:txBody>
      </p:sp>
      <p:sp>
        <p:nvSpPr>
          <p:cNvPr id="3" name="Content Placeholder 2"/>
          <p:cNvSpPr>
            <a:spLocks noGrp="1"/>
          </p:cNvSpPr>
          <p:nvPr>
            <p:ph sz="half" idx="1"/>
          </p:nvPr>
        </p:nvSpPr>
        <p:spPr/>
        <p:txBody>
          <a:bodyPr>
            <a:normAutofit fontScale="92500" lnSpcReduction="10000"/>
          </a:bodyPr>
          <a:lstStyle/>
          <a:p>
            <a:r>
              <a:rPr lang="en-AU" dirty="0" smtClean="0"/>
              <a:t>My team at the Centre for Digital Agriculture.</a:t>
            </a:r>
          </a:p>
          <a:p>
            <a:r>
              <a:rPr lang="en-AU" dirty="0"/>
              <a:t>The Food Agility CRC, who are </a:t>
            </a:r>
            <a:r>
              <a:rPr lang="en-AU" dirty="0" smtClean="0"/>
              <a:t>funding our new project “On-farm experimentation” led by </a:t>
            </a:r>
            <a:r>
              <a:rPr lang="en-AU" dirty="0" err="1" smtClean="0"/>
              <a:t>Prof.</a:t>
            </a:r>
            <a:r>
              <a:rPr lang="en-AU" dirty="0" smtClean="0"/>
              <a:t> Simon Cook.</a:t>
            </a:r>
          </a:p>
          <a:p>
            <a:r>
              <a:rPr lang="en-AU" dirty="0" smtClean="0"/>
              <a:t>Collaborating PA consultants Frank D’Emden and Joel Andrew.</a:t>
            </a:r>
          </a:p>
          <a:p>
            <a:r>
              <a:rPr lang="en-AU" dirty="0" smtClean="0"/>
              <a:t>Previous colleagues from the WA Department of Primary Industries and Regional Development.</a:t>
            </a:r>
          </a:p>
          <a:p>
            <a:r>
              <a:rPr lang="en-AU" dirty="0" smtClean="0"/>
              <a:t>My research fellowship is </a:t>
            </a:r>
            <a:r>
              <a:rPr lang="en-AU" dirty="0"/>
              <a:t>supported by the WA government ‘Royalties for Regions’ </a:t>
            </a:r>
            <a:r>
              <a:rPr lang="en-AU" dirty="0" smtClean="0"/>
              <a:t>program, Murdoch and Curtin Universities.</a:t>
            </a:r>
          </a:p>
          <a:p>
            <a:endParaRPr lang="en-AU" dirty="0"/>
          </a:p>
          <a:p>
            <a:pPr marL="0" indent="0" algn="ctr">
              <a:buNone/>
            </a:pPr>
            <a:r>
              <a:rPr lang="en-AU" sz="4000" b="1" dirty="0" smtClean="0">
                <a:solidFill>
                  <a:schemeClr val="tx1">
                    <a:lumMod val="75000"/>
                    <a:lumOff val="25000"/>
                  </a:schemeClr>
                </a:solidFill>
              </a:rPr>
              <a:t>Fiona.Evans@murdoch.edu.au</a:t>
            </a:r>
            <a:endParaRPr lang="en-AU" sz="4000" b="1" dirty="0">
              <a:solidFill>
                <a:schemeClr val="tx1">
                  <a:lumMod val="75000"/>
                  <a:lumOff val="25000"/>
                </a:schemeClr>
              </a:solidFill>
            </a:endParaRPr>
          </a:p>
          <a:p>
            <a:endParaRPr lang="en-AU" dirty="0"/>
          </a:p>
        </p:txBody>
      </p:sp>
    </p:spTree>
    <p:extLst>
      <p:ext uri="{BB962C8B-B14F-4D97-AF65-F5344CB8AC3E}">
        <p14:creationId xmlns:p14="http://schemas.microsoft.com/office/powerpoint/2010/main" val="141500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 designs and statistics</a:t>
            </a:r>
            <a:endParaRPr lang="en-AU" dirty="0"/>
          </a:p>
        </p:txBody>
      </p:sp>
      <p:sp>
        <p:nvSpPr>
          <p:cNvPr id="3" name="Content Placeholder 2"/>
          <p:cNvSpPr>
            <a:spLocks noGrp="1"/>
          </p:cNvSpPr>
          <p:nvPr>
            <p:ph sz="half" idx="1"/>
          </p:nvPr>
        </p:nvSpPr>
        <p:spPr/>
        <p:txBody>
          <a:bodyPr/>
          <a:lstStyle/>
          <a:p>
            <a:pPr marL="0" indent="0">
              <a:buNone/>
            </a:pPr>
            <a:r>
              <a:rPr lang="en-AU" b="1" dirty="0" smtClean="0"/>
              <a:t>Overview of this talk:</a:t>
            </a:r>
          </a:p>
          <a:p>
            <a:pPr marL="514350" indent="-514350">
              <a:buFont typeface="+mj-lt"/>
              <a:buAutoNum type="arabicPeriod"/>
            </a:pPr>
            <a:r>
              <a:rPr lang="en-AU" dirty="0" smtClean="0"/>
              <a:t>Common experimental designs</a:t>
            </a:r>
          </a:p>
          <a:p>
            <a:pPr marL="514350" indent="-514350">
              <a:buFont typeface="+mj-lt"/>
              <a:buAutoNum type="arabicPeriod"/>
            </a:pPr>
            <a:r>
              <a:rPr lang="en-AU" dirty="0" smtClean="0"/>
              <a:t>Data preparation</a:t>
            </a:r>
          </a:p>
          <a:p>
            <a:pPr marL="514350" indent="-514350">
              <a:buFont typeface="+mj-lt"/>
              <a:buAutoNum type="arabicPeriod"/>
            </a:pPr>
            <a:r>
              <a:rPr lang="en-AU" dirty="0" smtClean="0"/>
              <a:t>Methods of </a:t>
            </a:r>
            <a:r>
              <a:rPr lang="en-AU" dirty="0" smtClean="0"/>
              <a:t>analysis:</a:t>
            </a:r>
          </a:p>
          <a:p>
            <a:pPr lvl="1"/>
            <a:r>
              <a:rPr lang="en-AU" dirty="0" smtClean="0"/>
              <a:t>Demonstrated using data from a strip trial from Western Australia</a:t>
            </a:r>
          </a:p>
          <a:p>
            <a:pPr lvl="1"/>
            <a:r>
              <a:rPr lang="en-AU" dirty="0" smtClean="0"/>
              <a:t>This presentation, ‘Anonymised’ strip trial data and R code available from:</a:t>
            </a:r>
            <a:endParaRPr lang="en-AU" dirty="0" smtClean="0"/>
          </a:p>
          <a:p>
            <a:pPr marL="514350" indent="-514350">
              <a:buFont typeface="+mj-lt"/>
              <a:buAutoNum type="arabicPeriod"/>
            </a:pPr>
            <a:endParaRPr lang="en-AU" dirty="0"/>
          </a:p>
          <a:p>
            <a:pPr marL="0" indent="0" algn="ctr">
              <a:buNone/>
            </a:pPr>
            <a:r>
              <a:rPr lang="en-AU" sz="3600" b="1" dirty="0">
                <a:solidFill>
                  <a:schemeClr val="tx1">
                    <a:lumMod val="75000"/>
                    <a:lumOff val="25000"/>
                  </a:schemeClr>
                </a:solidFill>
              </a:rPr>
              <a:t>https://github.com/fionahevans/OFEanalysis</a:t>
            </a:r>
          </a:p>
        </p:txBody>
      </p:sp>
    </p:spTree>
    <p:extLst>
      <p:ext uri="{BB962C8B-B14F-4D97-AF65-F5344CB8AC3E}">
        <p14:creationId xmlns:p14="http://schemas.microsoft.com/office/powerpoint/2010/main" val="144663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5 golden rules</a:t>
            </a:r>
            <a:endParaRPr lang="en-AU" dirty="0"/>
          </a:p>
        </p:txBody>
      </p:sp>
      <p:sp>
        <p:nvSpPr>
          <p:cNvPr id="3" name="Content Placeholder 2"/>
          <p:cNvSpPr>
            <a:spLocks noGrp="1"/>
          </p:cNvSpPr>
          <p:nvPr>
            <p:ph sz="half" idx="1"/>
          </p:nvPr>
        </p:nvSpPr>
        <p:spPr/>
        <p:txBody>
          <a:bodyPr>
            <a:normAutofit fontScale="92500"/>
          </a:bodyPr>
          <a:lstStyle/>
          <a:p>
            <a:pPr marL="514350" indent="-514350">
              <a:buFont typeface="+mj-lt"/>
              <a:buAutoNum type="arabicPeriod"/>
            </a:pPr>
            <a:r>
              <a:rPr lang="en-AU" dirty="0" smtClean="0"/>
              <a:t>Don’t </a:t>
            </a:r>
            <a:r>
              <a:rPr lang="en-AU" dirty="0"/>
              <a:t>expect too much from your first experiments.</a:t>
            </a:r>
          </a:p>
          <a:p>
            <a:pPr marL="514350" indent="-514350">
              <a:buFont typeface="+mj-lt"/>
              <a:buAutoNum type="arabicPeriod"/>
            </a:pPr>
            <a:r>
              <a:rPr lang="en-AU" dirty="0" smtClean="0"/>
              <a:t>Don’t </a:t>
            </a:r>
            <a:r>
              <a:rPr lang="en-AU" dirty="0"/>
              <a:t>expect the answer to jump out at you from the raw yield map</a:t>
            </a:r>
          </a:p>
          <a:p>
            <a:pPr marL="514350" indent="-514350">
              <a:buFont typeface="+mj-lt"/>
              <a:buAutoNum type="arabicPeriod"/>
            </a:pPr>
            <a:r>
              <a:rPr lang="en-AU" dirty="0" smtClean="0"/>
              <a:t>Separate </a:t>
            </a:r>
            <a:r>
              <a:rPr lang="en-AU" dirty="0"/>
              <a:t>out treatment effects from noise (treatment effect + spatial effect + noise)</a:t>
            </a:r>
          </a:p>
          <a:p>
            <a:pPr marL="514350" indent="-514350">
              <a:buFont typeface="+mj-lt"/>
              <a:buAutoNum type="arabicPeriod"/>
            </a:pPr>
            <a:r>
              <a:rPr lang="en-AU" dirty="0" smtClean="0"/>
              <a:t>Treatment </a:t>
            </a:r>
            <a:r>
              <a:rPr lang="en-AU" dirty="0"/>
              <a:t>effects can vary from year to year</a:t>
            </a:r>
          </a:p>
          <a:p>
            <a:pPr marL="514350" indent="-514350">
              <a:buFont typeface="+mj-lt"/>
              <a:buAutoNum type="arabicPeriod"/>
            </a:pPr>
            <a:r>
              <a:rPr lang="en-AU" dirty="0" smtClean="0"/>
              <a:t>Treatments </a:t>
            </a:r>
            <a:r>
              <a:rPr lang="en-AU" dirty="0"/>
              <a:t>can </a:t>
            </a:r>
            <a:r>
              <a:rPr lang="en-AU" dirty="0" smtClean="0"/>
              <a:t>interact</a:t>
            </a:r>
          </a:p>
          <a:p>
            <a:pPr marL="514350" indent="-514350">
              <a:buFont typeface="+mj-lt"/>
              <a:buAutoNum type="arabicPeriod"/>
            </a:pPr>
            <a:endParaRPr lang="en-AU" dirty="0"/>
          </a:p>
          <a:p>
            <a:pPr marL="457200" lvl="1" indent="0">
              <a:buNone/>
            </a:pPr>
            <a:r>
              <a:rPr lang="en-AU" sz="2600" dirty="0"/>
              <a:t>Bramley, R</a:t>
            </a:r>
            <a:r>
              <a:rPr lang="en-AU" sz="2600" dirty="0" smtClean="0"/>
              <a:t>. </a:t>
            </a:r>
            <a:r>
              <a:rPr lang="en-AU" sz="2600" dirty="0"/>
              <a:t>et al. (2006). Designing your own on-farm experiments. GRDC Precision Agriculture </a:t>
            </a:r>
            <a:r>
              <a:rPr lang="en-AU" sz="2600" dirty="0" smtClean="0"/>
              <a:t>Manual. Full PDF download available </a:t>
            </a:r>
            <a:r>
              <a:rPr lang="en-AU" sz="2600" dirty="0"/>
              <a:t>on www.researchgate.net</a:t>
            </a:r>
            <a:endParaRPr lang="en-AU" sz="2600" dirty="0" smtClean="0"/>
          </a:p>
          <a:p>
            <a:endParaRPr lang="en-AU" dirty="0"/>
          </a:p>
        </p:txBody>
      </p:sp>
    </p:spTree>
    <p:extLst>
      <p:ext uri="{BB962C8B-B14F-4D97-AF65-F5344CB8AC3E}">
        <p14:creationId xmlns:p14="http://schemas.microsoft.com/office/powerpoint/2010/main" val="145796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preliminaries</a:t>
            </a:r>
            <a:endParaRPr lang="en-AU" dirty="0"/>
          </a:p>
        </p:txBody>
      </p:sp>
      <p:sp>
        <p:nvSpPr>
          <p:cNvPr id="3" name="Content Placeholder 2"/>
          <p:cNvSpPr>
            <a:spLocks noGrp="1"/>
          </p:cNvSpPr>
          <p:nvPr>
            <p:ph sz="half" idx="1"/>
          </p:nvPr>
        </p:nvSpPr>
        <p:spPr/>
        <p:txBody>
          <a:bodyPr>
            <a:normAutofit lnSpcReduction="10000"/>
          </a:bodyPr>
          <a:lstStyle/>
          <a:p>
            <a:pPr marL="0" indent="0">
              <a:buNone/>
            </a:pPr>
            <a:r>
              <a:rPr lang="en-AU" dirty="0" smtClean="0"/>
              <a:t>Having determined the experimental question, design requirements should plan for:</a:t>
            </a:r>
          </a:p>
          <a:p>
            <a:r>
              <a:rPr lang="en-AU" dirty="0" smtClean="0"/>
              <a:t>Control (do nothing) and </a:t>
            </a:r>
            <a:br>
              <a:rPr lang="en-AU" dirty="0" smtClean="0"/>
            </a:br>
            <a:r>
              <a:rPr lang="en-AU" dirty="0" smtClean="0"/>
              <a:t>maximum treatments</a:t>
            </a:r>
            <a:endParaRPr lang="en-AU" dirty="0"/>
          </a:p>
          <a:p>
            <a:r>
              <a:rPr lang="en-AU" dirty="0" smtClean="0"/>
              <a:t>Number </a:t>
            </a:r>
            <a:r>
              <a:rPr lang="en-AU" dirty="0"/>
              <a:t>of variables, levels </a:t>
            </a:r>
            <a:r>
              <a:rPr lang="en-AU" dirty="0" smtClean="0"/>
              <a:t/>
            </a:r>
            <a:br>
              <a:rPr lang="en-AU" dirty="0" smtClean="0"/>
            </a:br>
            <a:r>
              <a:rPr lang="en-AU" dirty="0" smtClean="0"/>
              <a:t>and </a:t>
            </a:r>
            <a:r>
              <a:rPr lang="en-AU" dirty="0"/>
              <a:t>treatments</a:t>
            </a:r>
          </a:p>
          <a:p>
            <a:r>
              <a:rPr lang="en-AU" dirty="0" smtClean="0"/>
              <a:t>Replication if possible</a:t>
            </a:r>
            <a:endParaRPr lang="en-AU" dirty="0"/>
          </a:p>
          <a:p>
            <a:r>
              <a:rPr lang="en-AU" dirty="0" smtClean="0"/>
              <a:t>Space </a:t>
            </a:r>
            <a:r>
              <a:rPr lang="en-AU" dirty="0"/>
              <a:t>and machinery available</a:t>
            </a:r>
          </a:p>
          <a:p>
            <a:r>
              <a:rPr lang="en-AU" dirty="0" smtClean="0"/>
              <a:t>Make a field plan on paper or </a:t>
            </a:r>
            <a:br>
              <a:rPr lang="en-AU" dirty="0" smtClean="0"/>
            </a:br>
            <a:r>
              <a:rPr lang="en-AU" dirty="0" smtClean="0"/>
              <a:t>using </a:t>
            </a:r>
            <a:endParaRPr lang="en-AU" dirty="0"/>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664" y="2791638"/>
            <a:ext cx="4872990" cy="3250388"/>
          </a:xfrm>
          <a:prstGeom prst="rect">
            <a:avLst/>
          </a:prstGeom>
        </p:spPr>
      </p:pic>
      <p:sp>
        <p:nvSpPr>
          <p:cNvPr id="5" name="TextBox 4"/>
          <p:cNvSpPr txBox="1"/>
          <p:nvPr/>
        </p:nvSpPr>
        <p:spPr>
          <a:xfrm>
            <a:off x="6859664" y="6042026"/>
            <a:ext cx="3082639" cy="369332"/>
          </a:xfrm>
          <a:prstGeom prst="rect">
            <a:avLst/>
          </a:prstGeom>
          <a:noFill/>
        </p:spPr>
        <p:txBody>
          <a:bodyPr wrap="none" rtlCol="0">
            <a:spAutoFit/>
          </a:bodyPr>
          <a:lstStyle/>
          <a:p>
            <a:r>
              <a:rPr lang="en-AU" dirty="0" smtClean="0"/>
              <a:t>Image source: www.abc.net.au</a:t>
            </a:r>
            <a:endParaRPr lang="en-AU" dirty="0"/>
          </a:p>
        </p:txBody>
      </p:sp>
    </p:spTree>
    <p:extLst>
      <p:ext uri="{BB962C8B-B14F-4D97-AF65-F5344CB8AC3E}">
        <p14:creationId xmlns:p14="http://schemas.microsoft.com/office/powerpoint/2010/main" val="8629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Strip trials: simple </a:t>
            </a:r>
            <a:r>
              <a:rPr lang="en-AU" dirty="0" smtClean="0"/>
              <a:t>designs that don’t require VRT</a:t>
            </a:r>
            <a:endParaRPr lang="en-AU" dirty="0"/>
          </a:p>
        </p:txBody>
      </p:sp>
      <p:sp>
        <p:nvSpPr>
          <p:cNvPr id="3" name="Content Placeholder 2"/>
          <p:cNvSpPr>
            <a:spLocks noGrp="1"/>
          </p:cNvSpPr>
          <p:nvPr>
            <p:ph sz="half" idx="1"/>
          </p:nvPr>
        </p:nvSpPr>
        <p:spPr>
          <a:xfrm>
            <a:off x="1532586" y="1924141"/>
            <a:ext cx="4781830" cy="4351338"/>
          </a:xfrm>
        </p:spPr>
        <p:txBody>
          <a:bodyPr>
            <a:normAutofit fontScale="92500" lnSpcReduction="10000"/>
          </a:bodyPr>
          <a:lstStyle/>
          <a:p>
            <a:r>
              <a:rPr lang="en-AU" dirty="0" smtClean="0"/>
              <a:t>Treatments boundaries run parallel to seeding, spraying/spreading and harvester runs</a:t>
            </a:r>
            <a:endParaRPr lang="en-AU" dirty="0"/>
          </a:p>
          <a:p>
            <a:r>
              <a:rPr lang="en-AU" dirty="0"/>
              <a:t>Strips need to be 3 times as wide as the header</a:t>
            </a:r>
          </a:p>
          <a:p>
            <a:r>
              <a:rPr lang="en-AU" dirty="0"/>
              <a:t>Repeat or </a:t>
            </a:r>
            <a:r>
              <a:rPr lang="en-AU" dirty="0" smtClean="0"/>
              <a:t>replicate as much as possible</a:t>
            </a:r>
            <a:endParaRPr lang="en-AU" dirty="0"/>
          </a:p>
          <a:p>
            <a:r>
              <a:rPr lang="en-AU" dirty="0"/>
              <a:t>Keep it simple</a:t>
            </a:r>
          </a:p>
          <a:p>
            <a:r>
              <a:rPr lang="en-AU" dirty="0"/>
              <a:t>Make treatments very different</a:t>
            </a:r>
          </a:p>
          <a:p>
            <a:r>
              <a:rPr lang="en-AU" dirty="0"/>
              <a:t>Include control strips</a:t>
            </a:r>
          </a:p>
          <a:p>
            <a:endParaRPr lang="en-AU" dirty="0"/>
          </a:p>
          <a:p>
            <a:endParaRPr lang="en-AU" dirty="0"/>
          </a:p>
        </p:txBody>
      </p:sp>
      <p:sp>
        <p:nvSpPr>
          <p:cNvPr id="5" name="TextBox 4"/>
          <p:cNvSpPr txBox="1"/>
          <p:nvPr/>
        </p:nvSpPr>
        <p:spPr>
          <a:xfrm>
            <a:off x="6632620" y="4996271"/>
            <a:ext cx="4912150" cy="1477328"/>
          </a:xfrm>
          <a:prstGeom prst="rect">
            <a:avLst/>
          </a:prstGeom>
          <a:noFill/>
        </p:spPr>
        <p:txBody>
          <a:bodyPr wrap="square" rtlCol="0">
            <a:spAutoFit/>
          </a:bodyPr>
          <a:lstStyle/>
          <a:p>
            <a:r>
              <a:rPr lang="en-AU" dirty="0"/>
              <a:t>Hall, D. et al. (2014). The Agronomy Jigsaw. Department of Agriculture and Food, Western Australia. 4850. Full PDF available from www.agric.wa.gov.au </a:t>
            </a:r>
          </a:p>
          <a:p>
            <a:endParaRPr lang="en-AU" dirty="0"/>
          </a:p>
        </p:txBody>
      </p:sp>
      <p:pic>
        <p:nvPicPr>
          <p:cNvPr id="6" name="Picture 5"/>
          <p:cNvPicPr>
            <a:picLocks noChangeAspect="1"/>
          </p:cNvPicPr>
          <p:nvPr/>
        </p:nvPicPr>
        <p:blipFill>
          <a:blip r:embed="rId2"/>
          <a:stretch>
            <a:fillRect/>
          </a:stretch>
        </p:blipFill>
        <p:spPr>
          <a:xfrm>
            <a:off x="6632620" y="1404552"/>
            <a:ext cx="5418238" cy="3537585"/>
          </a:xfrm>
          <a:prstGeom prst="rect">
            <a:avLst/>
          </a:prstGeom>
        </p:spPr>
      </p:pic>
    </p:spTree>
    <p:extLst>
      <p:ext uri="{BB962C8B-B14F-4D97-AF65-F5344CB8AC3E}">
        <p14:creationId xmlns:p14="http://schemas.microsoft.com/office/powerpoint/2010/main" val="3566563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Strip trials: pros &amp; cons</a:t>
            </a:r>
            <a:endParaRPr lang="en-AU" dirty="0"/>
          </a:p>
        </p:txBody>
      </p:sp>
      <p:sp>
        <p:nvSpPr>
          <p:cNvPr id="3" name="Content Placeholder 2"/>
          <p:cNvSpPr>
            <a:spLocks noGrp="1"/>
          </p:cNvSpPr>
          <p:nvPr>
            <p:ph sz="half" idx="1"/>
          </p:nvPr>
        </p:nvSpPr>
        <p:spPr>
          <a:xfrm>
            <a:off x="1532586" y="1393191"/>
            <a:ext cx="10200068" cy="2485072"/>
          </a:xfrm>
        </p:spPr>
        <p:txBody>
          <a:bodyPr>
            <a:normAutofit/>
          </a:bodyPr>
          <a:lstStyle/>
          <a:p>
            <a:r>
              <a:rPr lang="en-AU" dirty="0" smtClean="0"/>
              <a:t>Easy to design and implement</a:t>
            </a:r>
            <a:endParaRPr lang="en-AU" dirty="0"/>
          </a:p>
          <a:p>
            <a:r>
              <a:rPr lang="en-AU" dirty="0" smtClean="0"/>
              <a:t>Placement of the trials can be tricky:</a:t>
            </a:r>
          </a:p>
          <a:p>
            <a:pPr lvl="1"/>
            <a:r>
              <a:rPr lang="en-AU" dirty="0" smtClean="0"/>
              <a:t>If the farmer want to look at treatment response over different zones in the field (</a:t>
            </a:r>
            <a:r>
              <a:rPr lang="en-AU" dirty="0" err="1" smtClean="0"/>
              <a:t>eg</a:t>
            </a:r>
            <a:r>
              <a:rPr lang="en-AU" dirty="0" smtClean="0"/>
              <a:t>. soils, low and high yielding areas), then the strips have to pass over those areas</a:t>
            </a:r>
          </a:p>
          <a:p>
            <a:pPr lvl="1"/>
            <a:r>
              <a:rPr lang="en-AU" dirty="0" smtClean="0"/>
              <a:t>This may mean doing two simpler trials</a:t>
            </a:r>
            <a:endParaRPr lang="en-AU" dirty="0"/>
          </a:p>
          <a:p>
            <a:endParaRPr lang="en-AU" dirty="0"/>
          </a:p>
          <a:p>
            <a:endParaRPr lang="en-AU" dirty="0"/>
          </a:p>
        </p:txBody>
      </p:sp>
      <p:pic>
        <p:nvPicPr>
          <p:cNvPr id="4" name="Picture 3"/>
          <p:cNvPicPr>
            <a:picLocks noChangeAspect="1"/>
          </p:cNvPicPr>
          <p:nvPr/>
        </p:nvPicPr>
        <p:blipFill>
          <a:blip r:embed="rId2"/>
          <a:stretch>
            <a:fillRect/>
          </a:stretch>
        </p:blipFill>
        <p:spPr>
          <a:xfrm>
            <a:off x="2284654" y="4022320"/>
            <a:ext cx="3376511" cy="2667000"/>
          </a:xfrm>
          <a:prstGeom prst="rect">
            <a:avLst/>
          </a:prstGeom>
        </p:spPr>
      </p:pic>
      <p:sp>
        <p:nvSpPr>
          <p:cNvPr id="5" name="TextBox 4"/>
          <p:cNvSpPr txBox="1"/>
          <p:nvPr/>
        </p:nvSpPr>
        <p:spPr>
          <a:xfrm>
            <a:off x="8706663" y="4889591"/>
            <a:ext cx="3337807" cy="1754326"/>
          </a:xfrm>
          <a:prstGeom prst="rect">
            <a:avLst/>
          </a:prstGeom>
          <a:noFill/>
        </p:spPr>
        <p:txBody>
          <a:bodyPr wrap="square" rtlCol="0">
            <a:spAutoFit/>
          </a:bodyPr>
          <a:lstStyle/>
          <a:p>
            <a:r>
              <a:rPr lang="en-AU" dirty="0"/>
              <a:t>Hall, D. et al. (2014). The Agronomy Jigsaw. Department of Agriculture and Food, Western Australia. 4850. Full PDF available from www.agric.wa.gov.au </a:t>
            </a:r>
          </a:p>
          <a:p>
            <a:endParaRPr lang="en-AU" dirty="0"/>
          </a:p>
        </p:txBody>
      </p:sp>
      <p:pic>
        <p:nvPicPr>
          <p:cNvPr id="7" name="Picture 6"/>
          <p:cNvPicPr>
            <a:picLocks noChangeAspect="1"/>
          </p:cNvPicPr>
          <p:nvPr/>
        </p:nvPicPr>
        <p:blipFill>
          <a:blip r:embed="rId3"/>
          <a:stretch>
            <a:fillRect/>
          </a:stretch>
        </p:blipFill>
        <p:spPr>
          <a:xfrm>
            <a:off x="5836082" y="4022320"/>
            <a:ext cx="2695663" cy="2666986"/>
          </a:xfrm>
          <a:prstGeom prst="rect">
            <a:avLst/>
          </a:prstGeom>
        </p:spPr>
      </p:pic>
    </p:spTree>
    <p:extLst>
      <p:ext uri="{BB962C8B-B14F-4D97-AF65-F5344CB8AC3E}">
        <p14:creationId xmlns:p14="http://schemas.microsoft.com/office/powerpoint/2010/main" val="74029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Strip trial implementation recommendations</a:t>
            </a:r>
            <a:endParaRPr lang="en-AU" dirty="0"/>
          </a:p>
        </p:txBody>
      </p:sp>
      <p:pic>
        <p:nvPicPr>
          <p:cNvPr id="4" name="Picture 3"/>
          <p:cNvPicPr>
            <a:picLocks noChangeAspect="1"/>
          </p:cNvPicPr>
          <p:nvPr/>
        </p:nvPicPr>
        <p:blipFill>
          <a:blip r:embed="rId3"/>
          <a:stretch>
            <a:fillRect/>
          </a:stretch>
        </p:blipFill>
        <p:spPr>
          <a:xfrm>
            <a:off x="5440680" y="1584591"/>
            <a:ext cx="6629400" cy="4563533"/>
          </a:xfrm>
          <a:prstGeom prst="rect">
            <a:avLst/>
          </a:prstGeom>
        </p:spPr>
      </p:pic>
      <p:sp>
        <p:nvSpPr>
          <p:cNvPr id="3" name="Content Placeholder 2"/>
          <p:cNvSpPr>
            <a:spLocks noGrp="1"/>
          </p:cNvSpPr>
          <p:nvPr>
            <p:ph sz="half" idx="1"/>
          </p:nvPr>
        </p:nvSpPr>
        <p:spPr>
          <a:xfrm>
            <a:off x="1532586" y="1690688"/>
            <a:ext cx="3908094" cy="4351338"/>
          </a:xfrm>
        </p:spPr>
        <p:txBody>
          <a:bodyPr>
            <a:normAutofit fontScale="92500" lnSpcReduction="10000"/>
          </a:bodyPr>
          <a:lstStyle/>
          <a:p>
            <a:r>
              <a:rPr lang="en-AU" dirty="0" smtClean="0"/>
              <a:t>Use </a:t>
            </a:r>
            <a:r>
              <a:rPr lang="en-AU" dirty="0"/>
              <a:t>a single header to harvest a trial</a:t>
            </a:r>
          </a:p>
          <a:p>
            <a:r>
              <a:rPr lang="en-AU" dirty="0" smtClean="0"/>
              <a:t>For </a:t>
            </a:r>
            <a:r>
              <a:rPr lang="en-AU" dirty="0"/>
              <a:t>strip trials, harvest the entire trial in the same direction if possible. If it’s not, jump to outside the trial strips on return runs</a:t>
            </a:r>
          </a:p>
          <a:p>
            <a:r>
              <a:rPr lang="en-AU" dirty="0" smtClean="0"/>
              <a:t>Keep </a:t>
            </a:r>
            <a:r>
              <a:rPr lang="en-AU" dirty="0"/>
              <a:t>the harvester moving at a constant </a:t>
            </a:r>
            <a:r>
              <a:rPr lang="en-AU" dirty="0" smtClean="0"/>
              <a:t>speed (</a:t>
            </a:r>
            <a:r>
              <a:rPr lang="en-AU" dirty="0" err="1" smtClean="0"/>
              <a:t>eg</a:t>
            </a:r>
            <a:r>
              <a:rPr lang="en-AU" dirty="0" smtClean="0"/>
              <a:t>. 80% machine capacity)</a:t>
            </a:r>
            <a:endParaRPr lang="en-AU" dirty="0"/>
          </a:p>
          <a:p>
            <a:endParaRPr lang="en-AU" dirty="0"/>
          </a:p>
        </p:txBody>
      </p:sp>
    </p:spTree>
    <p:extLst>
      <p:ext uri="{BB962C8B-B14F-4D97-AF65-F5344CB8AC3E}">
        <p14:creationId xmlns:p14="http://schemas.microsoft.com/office/powerpoint/2010/main" val="298932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3209</TotalTime>
  <Words>2127</Words>
  <Application>Microsoft Office PowerPoint</Application>
  <PresentationFormat>Widescreen</PresentationFormat>
  <Paragraphs>246</Paragraphs>
  <Slides>34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Arial Narrow</vt:lpstr>
      <vt:lpstr>Calibri</vt:lpstr>
      <vt:lpstr>Calibri Light</vt:lpstr>
      <vt:lpstr>Office Theme</vt:lpstr>
      <vt:lpstr>Data, designs and statistics</vt:lpstr>
      <vt:lpstr>The goals of on-farm experimentation</vt:lpstr>
      <vt:lpstr>The process of on-farm experimentation</vt:lpstr>
      <vt:lpstr>Data designs and statistics</vt:lpstr>
      <vt:lpstr>The 5 golden rules</vt:lpstr>
      <vt:lpstr>Design preliminaries</vt:lpstr>
      <vt:lpstr>Strip trials: simple designs that don’t require VRT</vt:lpstr>
      <vt:lpstr>Strip trials: pros &amp; cons</vt:lpstr>
      <vt:lpstr>Strip trial implementation recommendations</vt:lpstr>
      <vt:lpstr>Other designs that don’t require VRT</vt:lpstr>
      <vt:lpstr>More complex designs – VRT and yield monitor essential</vt:lpstr>
      <vt:lpstr>Designs will depend on the question the farmer wants to answer and the technology at hand!</vt:lpstr>
      <vt:lpstr>Pros and cons of different designs</vt:lpstr>
      <vt:lpstr>Data preparation – obtaining data</vt:lpstr>
      <vt:lpstr>Data preparation – data cleaning</vt:lpstr>
      <vt:lpstr>Data preparation – additional data</vt:lpstr>
      <vt:lpstr>Analysis – an example data set</vt:lpstr>
      <vt:lpstr>Strip trial – effect of K on barley yield</vt:lpstr>
      <vt:lpstr>ANOVA – testing for mean differences between treatments</vt:lpstr>
      <vt:lpstr>ANOVA – testing for mean differences between treatments</vt:lpstr>
      <vt:lpstr>Gaussian mixture modelling to get yield zones</vt:lpstr>
      <vt:lpstr>ANOVA by zone</vt:lpstr>
      <vt:lpstr>What conclusions can we make from ANOVA?</vt:lpstr>
      <vt:lpstr>Another way of ‘looking’ at the data</vt:lpstr>
      <vt:lpstr>Another way of ‘looking’ at the data</vt:lpstr>
      <vt:lpstr>A spatial GAM</vt:lpstr>
      <vt:lpstr>What is spatial autocorrelation?</vt:lpstr>
      <vt:lpstr>Geographically weighted regression (GWR)</vt:lpstr>
      <vt:lpstr>Using spatial covariates</vt:lpstr>
      <vt:lpstr>Random forests</vt:lpstr>
      <vt:lpstr>Random forests</vt:lpstr>
      <vt:lpstr>So, what has this experiment told us and where to next?</vt:lpstr>
      <vt:lpstr>Summary – methods of analysis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On-farm experimentation</dc:title>
  <dc:creator>Simon Cook</dc:creator>
  <cp:lastModifiedBy>Fiona Evans</cp:lastModifiedBy>
  <cp:revision>92</cp:revision>
  <dcterms:created xsi:type="dcterms:W3CDTF">2017-11-08T02:57:44Z</dcterms:created>
  <dcterms:modified xsi:type="dcterms:W3CDTF">2018-06-24T12:20:08Z</dcterms:modified>
</cp:coreProperties>
</file>